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96" r:id="rId1"/>
    <p:sldMasterId id="2147483684" r:id="rId2"/>
    <p:sldMasterId id="2147483672" r:id="rId3"/>
    <p:sldMasterId id="2147483737" r:id="rId4"/>
  </p:sldMasterIdLst>
  <p:notesMasterIdLst>
    <p:notesMasterId r:id="rId49"/>
  </p:notesMasterIdLst>
  <p:sldIdLst>
    <p:sldId id="1455" r:id="rId5"/>
    <p:sldId id="1457" r:id="rId6"/>
    <p:sldId id="1466" r:id="rId7"/>
    <p:sldId id="1468" r:id="rId8"/>
    <p:sldId id="1467" r:id="rId9"/>
    <p:sldId id="1519" r:id="rId10"/>
    <p:sldId id="1518" r:id="rId11"/>
    <p:sldId id="1471" r:id="rId12"/>
    <p:sldId id="1469" r:id="rId13"/>
    <p:sldId id="1527" r:id="rId14"/>
    <p:sldId id="1476" r:id="rId15"/>
    <p:sldId id="1477" r:id="rId16"/>
    <p:sldId id="1521" r:id="rId17"/>
    <p:sldId id="1480" r:id="rId18"/>
    <p:sldId id="1523" r:id="rId19"/>
    <p:sldId id="1481" r:id="rId20"/>
    <p:sldId id="1520" r:id="rId21"/>
    <p:sldId id="1495" r:id="rId22"/>
    <p:sldId id="1524" r:id="rId23"/>
    <p:sldId id="1509" r:id="rId24"/>
    <p:sldId id="1510" r:id="rId25"/>
    <p:sldId id="1507" r:id="rId26"/>
    <p:sldId id="1508" r:id="rId27"/>
    <p:sldId id="1195" r:id="rId28"/>
    <p:sldId id="1511" r:id="rId29"/>
    <p:sldId id="1501" r:id="rId30"/>
    <p:sldId id="1502" r:id="rId31"/>
    <p:sldId id="1503" r:id="rId32"/>
    <p:sldId id="1504" r:id="rId33"/>
    <p:sldId id="1505" r:id="rId34"/>
    <p:sldId id="1506" r:id="rId35"/>
    <p:sldId id="1525" r:id="rId36"/>
    <p:sldId id="1488" r:id="rId37"/>
    <p:sldId id="1526" r:id="rId38"/>
    <p:sldId id="1513" r:id="rId39"/>
    <p:sldId id="1489" r:id="rId40"/>
    <p:sldId id="1515" r:id="rId41"/>
    <p:sldId id="1517" r:id="rId42"/>
    <p:sldId id="1500" r:id="rId43"/>
    <p:sldId id="1473" r:id="rId44"/>
    <p:sldId id="1475" r:id="rId45"/>
    <p:sldId id="1491" r:id="rId46"/>
    <p:sldId id="1522" r:id="rId47"/>
    <p:sldId id="1453" r:id="rId48"/>
  </p:sldIdLst>
  <p:sldSz cx="12192000" cy="6858000"/>
  <p:notesSz cx="6797675" cy="9928225"/>
  <p:embeddedFontLst>
    <p:embeddedFont>
      <p:font typeface="Calibri" panose="020F0502020204030204" pitchFamily="34" charset="0"/>
      <p:regular r:id="rId50"/>
      <p:bold r:id="rId51"/>
      <p:italic r:id="rId52"/>
      <p:boldItalic r:id="rId53"/>
    </p:embeddedFont>
    <p:embeddedFont>
      <p:font typeface="SimplerPro" panose="020B0604020202020204" charset="-79"/>
      <p:regular r:id="rId54"/>
    </p:embeddedFont>
    <p:embeddedFont>
      <p:font typeface="Sitka Text" pitchFamily="2" charset="0"/>
      <p:regular r:id="rId55"/>
      <p:bold r:id="rId56"/>
      <p:italic r:id="rId57"/>
      <p:boldItalic r:id="rId5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6380" userDrawn="1">
          <p15:clr>
            <a:srgbClr val="A4A3A4"/>
          </p15:clr>
        </p15:guide>
        <p15:guide id="3" pos="1277" userDrawn="1">
          <p15:clr>
            <a:srgbClr val="A4A3A4"/>
          </p15:clr>
        </p15:guide>
        <p15:guide id="4" pos="3840" userDrawn="1">
          <p15:clr>
            <a:srgbClr val="A4A3A4"/>
          </p15:clr>
        </p15:guide>
        <p15:guide id="6" orient="horz" pos="2115" userDrawn="1">
          <p15:clr>
            <a:srgbClr val="A4A3A4"/>
          </p15:clr>
        </p15:guide>
        <p15:guide id="7" orient="horz" pos="3612" userDrawn="1">
          <p15:clr>
            <a:srgbClr val="A4A3A4"/>
          </p15:clr>
        </p15:guide>
        <p15:guide id="8" pos="7378" userDrawn="1">
          <p15:clr>
            <a:srgbClr val="A4A3A4"/>
          </p15:clr>
        </p15:guide>
        <p15:guide id="9" orient="horz" pos="232" userDrawn="1">
          <p15:clr>
            <a:srgbClr val="A4A3A4"/>
          </p15:clr>
        </p15:guide>
        <p15:guide id="10" orient="horz" pos="1797" userDrawn="1">
          <p15:clr>
            <a:srgbClr val="A4A3A4"/>
          </p15:clr>
        </p15:guide>
        <p15:guide id="11" pos="65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90E"/>
    <a:srgbClr val="B86807"/>
    <a:srgbClr val="B85707"/>
    <a:srgbClr val="FFAE00"/>
    <a:srgbClr val="FFFF00"/>
    <a:srgbClr val="699E3B"/>
    <a:srgbClr val="BD5C1C"/>
    <a:srgbClr val="E3E0DE"/>
    <a:srgbClr val="F6F6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32D22-7E45-475E-8281-13A36AAA0AD4}" v="81" dt="2023-02-04T19:01:26.674"/>
    <p1510:client id="{6F67CE87-314D-3E0E-C33F-8EEDF1094CBB}" v="295" dt="2023-02-15T11:43:38.948"/>
    <p1510:client id="{8ED8B9FB-9788-9F4C-D495-3EB4753B354D}" v="1296" dt="2023-02-11T18:08:49.278"/>
    <p1510:client id="{B46DF272-93A2-985A-FE7C-933252ACF6E1}" v="1928" dt="2023-02-10T01:19:48.901"/>
    <p1510:client id="{C71A6ACA-D680-54FC-F668-C76B3D0CFB4B}" v="4204" dt="2023-02-04T21:45:50.933"/>
    <p1510:client id="{CB1B4B42-5E2D-B245-6DF9-85E4D1D73ECB}" v="1248" dt="2023-02-14T22:01:28.130"/>
    <p1510:client id="{CF156ADB-4717-899F-8681-5F7C2A2D1F26}" v="899" dt="2023-02-11T10:43:31.873"/>
    <p1510:client id="{EE76FBB7-2A15-B5A5-ECF3-642C7DD19470}" v="3" dt="2023-02-11T09:39:41.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11" autoAdjust="0"/>
    <p:restoredTop sz="94483" autoAdjust="0"/>
  </p:normalViewPr>
  <p:slideViewPr>
    <p:cSldViewPr snapToGrid="0" showGuides="1">
      <p:cViewPr varScale="1">
        <p:scale>
          <a:sx n="69" d="100"/>
          <a:sy n="69" d="100"/>
        </p:scale>
        <p:origin x="1068" y="48"/>
      </p:cViewPr>
      <p:guideLst>
        <p:guide orient="horz" pos="459"/>
        <p:guide pos="6380"/>
        <p:guide pos="1277"/>
        <p:guide pos="3840"/>
        <p:guide orient="horz" pos="2115"/>
        <p:guide orient="horz" pos="3612"/>
        <p:guide pos="7378"/>
        <p:guide orient="horz" pos="232"/>
        <p:guide orient="horz" pos="1797"/>
        <p:guide pos="6516"/>
      </p:guideLst>
    </p:cSldViewPr>
  </p:slideViewPr>
  <p:notesTextViewPr>
    <p:cViewPr>
      <p:scale>
        <a:sx n="1" d="1"/>
        <a:sy n="1" d="1"/>
      </p:scale>
      <p:origin x="0" y="0"/>
    </p:cViewPr>
  </p:notesTextViewPr>
  <p:sorterViewPr>
    <p:cViewPr>
      <p:scale>
        <a:sx n="100" d="100"/>
        <a:sy n="100" d="100"/>
      </p:scale>
      <p:origin x="0" y="-15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B7FFFAAA-9771-40AB-BC7F-D4F17270EB6B}" type="datetimeFigureOut">
              <a:rPr lang="he-IL" smtClean="0"/>
              <a:t>כ"ח/שבט/תשפ"ג</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5FD9F85F-5139-40F6-B932-47A085708E54}" type="slidenum">
              <a:rPr lang="he-IL" smtClean="0"/>
              <a:t>‹#›</a:t>
            </a:fld>
            <a:endParaRPr lang="he-IL"/>
          </a:p>
        </p:txBody>
      </p:sp>
    </p:spTree>
    <p:extLst>
      <p:ext uri="{BB962C8B-B14F-4D97-AF65-F5344CB8AC3E}">
        <p14:creationId xmlns:p14="http://schemas.microsoft.com/office/powerpoint/2010/main" val="37374265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e.wikipedia.org/wiki/%D7%94%D7%90%D7%97%D7%99%D7%9D_%D7%A9%D7%9E%D7%99%D7%A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wikipedia.org/wiki/%D7%94%D7%90%D7%97%D7%99%D7%9D_%D7%A9%D7%9E%D7%99%D7%A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wikipedia.org/wiki/%D7%94%D7%90%D7%97%D7%99%D7%9D_%D7%A9%D7%9E%D7%99%D7%A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wikipedia.org/wiki/%D7%94%D7%90%D7%97%D7%99%D7%9D_%D7%A9%D7%9E%D7%99%D7%A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תארו לעצמכם שיש לך דוכן לימונדה ואתם רוצים למכור כמה שיותר לימונדה.  איך אתם תמכרו כמה שיותר ? אתם צריכים לשווק את דוכן הלימונדה שלך.  במה הוא שונה מאחרים, ולמה הם צריכים לבוא ולקנות ממך. הדוכן עם השלט הזה הוא דוגמה לשיווק, שכן הוא מושך את תשומת הלב של אנשים וגורם להם לרצות לבוא ולנסות את הלימונדה. בדיוק כמו דוכן הלימונדה, עסקים משתמשים בשיווק כדי לקדם את המוצרים והשירותים שלהם ללקוחות.</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2</a:t>
            </a:fld>
            <a:endParaRPr lang="he-IL"/>
          </a:p>
        </p:txBody>
      </p:sp>
    </p:spTree>
    <p:extLst>
      <p:ext uri="{BB962C8B-B14F-4D97-AF65-F5344CB8AC3E}">
        <p14:creationId xmlns:p14="http://schemas.microsoft.com/office/powerpoint/2010/main" val="177574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בחודשים האחרונים, המותגים המובילים בעולם "משדרגים" את הקמפיינים שלהם בשילוט חוצות דיגיטלי באמצעות סרטונים תלת ממדיים.</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13</a:t>
            </a:fld>
            <a:endParaRPr lang="he-IL"/>
          </a:p>
        </p:txBody>
      </p:sp>
    </p:spTree>
    <p:extLst>
      <p:ext uri="{BB962C8B-B14F-4D97-AF65-F5344CB8AC3E}">
        <p14:creationId xmlns:p14="http://schemas.microsoft.com/office/powerpoint/2010/main" val="286722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מי מזהה?</a:t>
            </a:r>
            <a:endParaRPr lang="en-US" dirty="0">
              <a:cs typeface="Calibri"/>
            </a:endParaRPr>
          </a:p>
          <a:p>
            <a:r>
              <a:rPr lang="he-IL" dirty="0">
                <a:cs typeface="Calibri"/>
              </a:rPr>
              <a:t> </a:t>
            </a:r>
            <a:r>
              <a:rPr lang="en-US" dirty="0" err="1"/>
              <a:t>מקור</a:t>
            </a:r>
            <a:r>
              <a:rPr lang="en-US" dirty="0"/>
              <a:t> </a:t>
            </a:r>
            <a:r>
              <a:rPr lang="en-US" dirty="0" err="1"/>
              <a:t>בשמה</a:t>
            </a:r>
            <a:r>
              <a:rPr lang="en-US" dirty="0"/>
              <a:t> </a:t>
            </a:r>
            <a:r>
              <a:rPr lang="en-US" dirty="0" err="1"/>
              <a:t>של</a:t>
            </a:r>
            <a:r>
              <a:rPr lang="en-US" dirty="0"/>
              <a:t> </a:t>
            </a:r>
            <a:r>
              <a:rPr lang="en-US" dirty="0" err="1"/>
              <a:t>אלת</a:t>
            </a:r>
            <a:r>
              <a:rPr lang="en-US" dirty="0"/>
              <a:t> </a:t>
            </a:r>
            <a:r>
              <a:rPr lang="en-US" dirty="0" err="1"/>
              <a:t>הנצחון</a:t>
            </a:r>
            <a:r>
              <a:rPr lang="en-US" dirty="0"/>
              <a:t> </a:t>
            </a:r>
            <a:r>
              <a:rPr lang="en-US" dirty="0" err="1"/>
              <a:t>במיתולוגיה</a:t>
            </a:r>
            <a:r>
              <a:rPr lang="en-US" dirty="0"/>
              <a:t> </a:t>
            </a:r>
            <a:r>
              <a:rPr lang="en-US" dirty="0" err="1"/>
              <a:t>היוונית</a:t>
            </a:r>
            <a:r>
              <a:rPr lang="en-US" dirty="0"/>
              <a:t> NIKKE</a:t>
            </a:r>
            <a:endParaRPr lang="en-US" dirty="0">
              <a:cs typeface="Calibri"/>
            </a:endParaRPr>
          </a:p>
          <a:p>
            <a:r>
              <a:rPr lang="en-US" dirty="0" err="1">
                <a:cs typeface="Calibri" panose="020F0502020204030204"/>
              </a:rPr>
              <a:t>מסמל</a:t>
            </a:r>
            <a:r>
              <a:rPr lang="en-US" dirty="0">
                <a:cs typeface="Calibri" panose="020F0502020204030204"/>
              </a:rPr>
              <a:t>- </a:t>
            </a:r>
            <a:r>
              <a:rPr lang="en-US" dirty="0" err="1"/>
              <a:t>הצלחה</a:t>
            </a:r>
            <a:r>
              <a:rPr lang="en-US" dirty="0"/>
              <a:t>, </a:t>
            </a:r>
            <a:r>
              <a:rPr lang="en-US" dirty="0" err="1"/>
              <a:t>תנועה</a:t>
            </a:r>
            <a:r>
              <a:rPr lang="en-US" dirty="0"/>
              <a:t> </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14</a:t>
            </a:fld>
            <a:endParaRPr lang="he-IL"/>
          </a:p>
        </p:txBody>
      </p:sp>
    </p:spTree>
    <p:extLst>
      <p:ext uri="{BB962C8B-B14F-4D97-AF65-F5344CB8AC3E}">
        <p14:creationId xmlns:p14="http://schemas.microsoft.com/office/powerpoint/2010/main" val="3499407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מי מזהה?</a:t>
            </a:r>
            <a:endParaRPr lang="en-US" dirty="0">
              <a:cs typeface="Calibri"/>
            </a:endParaRPr>
          </a:p>
          <a:p>
            <a:r>
              <a:rPr lang="he-IL" dirty="0">
                <a:cs typeface="Calibri"/>
              </a:rPr>
              <a:t> </a:t>
            </a:r>
            <a:r>
              <a:rPr lang="en-US" dirty="0" err="1"/>
              <a:t>מקור</a:t>
            </a:r>
            <a:r>
              <a:rPr lang="en-US" dirty="0"/>
              <a:t> </a:t>
            </a:r>
            <a:r>
              <a:rPr lang="en-US" dirty="0" err="1"/>
              <a:t>בשמה</a:t>
            </a:r>
            <a:r>
              <a:rPr lang="en-US" dirty="0"/>
              <a:t> </a:t>
            </a:r>
            <a:r>
              <a:rPr lang="en-US" dirty="0" err="1"/>
              <a:t>של</a:t>
            </a:r>
            <a:r>
              <a:rPr lang="en-US" dirty="0"/>
              <a:t> </a:t>
            </a:r>
            <a:r>
              <a:rPr lang="en-US" dirty="0" err="1"/>
              <a:t>אלת</a:t>
            </a:r>
            <a:r>
              <a:rPr lang="en-US" dirty="0"/>
              <a:t> </a:t>
            </a:r>
            <a:r>
              <a:rPr lang="en-US" dirty="0" err="1"/>
              <a:t>הנצחון</a:t>
            </a:r>
            <a:r>
              <a:rPr lang="en-US" dirty="0"/>
              <a:t> </a:t>
            </a:r>
            <a:r>
              <a:rPr lang="en-US" dirty="0" err="1"/>
              <a:t>במיתולוגיה</a:t>
            </a:r>
            <a:r>
              <a:rPr lang="en-US" dirty="0"/>
              <a:t> </a:t>
            </a:r>
            <a:r>
              <a:rPr lang="en-US" dirty="0" err="1"/>
              <a:t>היוונית</a:t>
            </a:r>
            <a:r>
              <a:rPr lang="en-US" dirty="0"/>
              <a:t> NIKKE</a:t>
            </a:r>
            <a:endParaRPr lang="en-US" dirty="0">
              <a:cs typeface="Calibri"/>
            </a:endParaRPr>
          </a:p>
          <a:p>
            <a:r>
              <a:rPr lang="en-US" dirty="0" err="1">
                <a:cs typeface="Calibri" panose="020F0502020204030204"/>
              </a:rPr>
              <a:t>מסמל</a:t>
            </a:r>
            <a:r>
              <a:rPr lang="en-US" dirty="0">
                <a:cs typeface="Calibri" panose="020F0502020204030204"/>
              </a:rPr>
              <a:t>- </a:t>
            </a:r>
            <a:r>
              <a:rPr lang="en-US" dirty="0" err="1"/>
              <a:t>הצלחה</a:t>
            </a:r>
            <a:r>
              <a:rPr lang="en-US" dirty="0"/>
              <a:t>, </a:t>
            </a:r>
            <a:r>
              <a:rPr lang="en-US" dirty="0" err="1"/>
              <a:t>תנועה</a:t>
            </a:r>
            <a:r>
              <a:rPr lang="en-US" dirty="0"/>
              <a:t> </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15</a:t>
            </a:fld>
            <a:endParaRPr lang="he-IL"/>
          </a:p>
        </p:txBody>
      </p:sp>
    </p:spTree>
    <p:extLst>
      <p:ext uri="{BB962C8B-B14F-4D97-AF65-F5344CB8AC3E}">
        <p14:creationId xmlns:p14="http://schemas.microsoft.com/office/powerpoint/2010/main" val="263693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מי מזהה? </a:t>
            </a:r>
            <a:endParaRPr lang="en-US"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16</a:t>
            </a:fld>
            <a:endParaRPr lang="he-IL"/>
          </a:p>
        </p:txBody>
      </p:sp>
    </p:spTree>
    <p:extLst>
      <p:ext uri="{BB962C8B-B14F-4D97-AF65-F5344CB8AC3E}">
        <p14:creationId xmlns:p14="http://schemas.microsoft.com/office/powerpoint/2010/main" val="151409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17</a:t>
            </a:fld>
            <a:endParaRPr lang="he-IL"/>
          </a:p>
        </p:txBody>
      </p:sp>
    </p:spTree>
    <p:extLst>
      <p:ext uri="{BB962C8B-B14F-4D97-AF65-F5344CB8AC3E}">
        <p14:creationId xmlns:p14="http://schemas.microsoft.com/office/powerpoint/2010/main" val="122328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מי מזהה? </a:t>
            </a:r>
            <a:endParaRPr lang="en-US"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18</a:t>
            </a:fld>
            <a:endParaRPr lang="he-IL"/>
          </a:p>
        </p:txBody>
      </p:sp>
    </p:spTree>
    <p:extLst>
      <p:ext uri="{BB962C8B-B14F-4D97-AF65-F5344CB8AC3E}">
        <p14:creationId xmlns:p14="http://schemas.microsoft.com/office/powerpoint/2010/main" val="269744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מי מזהה? </a:t>
            </a:r>
            <a:endParaRPr lang="en-US"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19</a:t>
            </a:fld>
            <a:endParaRPr lang="he-IL"/>
          </a:p>
        </p:txBody>
      </p:sp>
    </p:spTree>
    <p:extLst>
      <p:ext uri="{BB962C8B-B14F-4D97-AF65-F5344CB8AC3E}">
        <p14:creationId xmlns:p14="http://schemas.microsoft.com/office/powerpoint/2010/main" val="426077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סמל של מדינת ישראל </a:t>
            </a:r>
          </a:p>
          <a:p>
            <a:r>
              <a:rPr lang="he-IL" dirty="0"/>
              <a:t>עיצבו את הסמל </a:t>
            </a:r>
            <a:r>
              <a:rPr lang="he-IL" dirty="0">
                <a:hlinkClick r:id="rId3"/>
              </a:rPr>
              <a:t>האחים גבריאל ומקסים שמיר</a:t>
            </a:r>
            <a:endParaRPr lang="he-IL"/>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32</a:t>
            </a:fld>
            <a:endParaRPr lang="he-IL"/>
          </a:p>
        </p:txBody>
      </p:sp>
    </p:spTree>
    <p:extLst>
      <p:ext uri="{BB962C8B-B14F-4D97-AF65-F5344CB8AC3E}">
        <p14:creationId xmlns:p14="http://schemas.microsoft.com/office/powerpoint/2010/main" val="3879174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סמל של מדינת ישראל </a:t>
            </a:r>
          </a:p>
          <a:p>
            <a:r>
              <a:rPr lang="he-IL" dirty="0"/>
              <a:t>עיצבו את הסמל </a:t>
            </a:r>
            <a:r>
              <a:rPr lang="he-IL" dirty="0">
                <a:hlinkClick r:id="rId3"/>
              </a:rPr>
              <a:t>האחים גבריאל ומקסים שמיר</a:t>
            </a:r>
            <a:endParaRPr lang="he-IL"/>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33</a:t>
            </a:fld>
            <a:endParaRPr lang="he-IL"/>
          </a:p>
        </p:txBody>
      </p:sp>
    </p:spTree>
    <p:extLst>
      <p:ext uri="{BB962C8B-B14F-4D97-AF65-F5344CB8AC3E}">
        <p14:creationId xmlns:p14="http://schemas.microsoft.com/office/powerpoint/2010/main" val="6906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סמל של מדינת ישראל </a:t>
            </a:r>
          </a:p>
          <a:p>
            <a:r>
              <a:rPr lang="he-IL" dirty="0"/>
              <a:t>עיצבו את הסמל </a:t>
            </a:r>
            <a:r>
              <a:rPr lang="he-IL" dirty="0">
                <a:hlinkClick r:id="rId3"/>
              </a:rPr>
              <a:t>האחים גבריאל ומקסים שמיר</a:t>
            </a:r>
            <a:endParaRPr lang="he-IL"/>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34</a:t>
            </a:fld>
            <a:endParaRPr lang="he-IL"/>
          </a:p>
        </p:txBody>
      </p:sp>
    </p:spTree>
    <p:extLst>
      <p:ext uri="{BB962C8B-B14F-4D97-AF65-F5344CB8AC3E}">
        <p14:creationId xmlns:p14="http://schemas.microsoft.com/office/powerpoint/2010/main" val="135237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a:t>
            </a:fld>
            <a:endParaRPr lang="he-IL"/>
          </a:p>
        </p:txBody>
      </p:sp>
    </p:spTree>
    <p:extLst>
      <p:ext uri="{BB962C8B-B14F-4D97-AF65-F5344CB8AC3E}">
        <p14:creationId xmlns:p14="http://schemas.microsoft.com/office/powerpoint/2010/main" val="107087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סמל של מדינת ישראל </a:t>
            </a:r>
          </a:p>
          <a:p>
            <a:r>
              <a:rPr lang="he-IL" dirty="0"/>
              <a:t>עיצבו את הסמל </a:t>
            </a:r>
            <a:r>
              <a:rPr lang="he-IL" dirty="0">
                <a:hlinkClick r:id="rId3"/>
              </a:rPr>
              <a:t>האחים גבריאל ומקסים שמיר</a:t>
            </a:r>
            <a:endParaRPr lang="he-IL"/>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35</a:t>
            </a:fld>
            <a:endParaRPr lang="he-IL"/>
          </a:p>
        </p:txBody>
      </p:sp>
    </p:spTree>
    <p:extLst>
      <p:ext uri="{BB962C8B-B14F-4D97-AF65-F5344CB8AC3E}">
        <p14:creationId xmlns:p14="http://schemas.microsoft.com/office/powerpoint/2010/main" val="79275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זה בית הספר שלכם- </a:t>
            </a:r>
            <a:r>
              <a:rPr lang="he-IL" dirty="0" err="1">
                <a:cs typeface="Calibri"/>
              </a:rPr>
              <a:t>נוה</a:t>
            </a:r>
            <a:r>
              <a:rPr lang="he-IL" dirty="0">
                <a:cs typeface="Calibri"/>
              </a:rPr>
              <a:t> שרת! </a:t>
            </a:r>
            <a:endParaRPr lang="he-IL" dirty="0">
              <a:cs typeface="Arial" panose="020B0604020202020204" pitchFamily="34" charset="0"/>
            </a:endParaRPr>
          </a:p>
          <a:p>
            <a:r>
              <a:rPr lang="he-IL" dirty="0">
                <a:cs typeface="Calibri"/>
              </a:rPr>
              <a:t>מי יודע איך הלוגו של בית הספר נראה? </a:t>
            </a: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36</a:t>
            </a:fld>
            <a:endParaRPr lang="he-IL"/>
          </a:p>
        </p:txBody>
      </p:sp>
    </p:spTree>
    <p:extLst>
      <p:ext uri="{BB962C8B-B14F-4D97-AF65-F5344CB8AC3E}">
        <p14:creationId xmlns:p14="http://schemas.microsoft.com/office/powerpoint/2010/main" val="170819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37</a:t>
            </a:fld>
            <a:endParaRPr lang="he-IL"/>
          </a:p>
        </p:txBody>
      </p:sp>
    </p:spTree>
    <p:extLst>
      <p:ext uri="{BB962C8B-B14F-4D97-AF65-F5344CB8AC3E}">
        <p14:creationId xmlns:p14="http://schemas.microsoft.com/office/powerpoint/2010/main" val="3845640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38</a:t>
            </a:fld>
            <a:endParaRPr lang="he-IL"/>
          </a:p>
        </p:txBody>
      </p:sp>
    </p:spTree>
    <p:extLst>
      <p:ext uri="{BB962C8B-B14F-4D97-AF65-F5344CB8AC3E}">
        <p14:creationId xmlns:p14="http://schemas.microsoft.com/office/powerpoint/2010/main" val="1587080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זה בית הספר שלכם- </a:t>
            </a:r>
            <a:r>
              <a:rPr lang="he-IL" dirty="0" err="1">
                <a:cs typeface="Calibri"/>
              </a:rPr>
              <a:t>נוה</a:t>
            </a:r>
            <a:r>
              <a:rPr lang="he-IL" dirty="0">
                <a:cs typeface="Calibri"/>
              </a:rPr>
              <a:t> שרת! </a:t>
            </a:r>
            <a:endParaRPr lang="he-IL" dirty="0">
              <a:cs typeface="Arial" panose="020B0604020202020204" pitchFamily="34" charset="0"/>
            </a:endParaRPr>
          </a:p>
          <a:p>
            <a:r>
              <a:rPr lang="he-IL" dirty="0">
                <a:cs typeface="Calibri"/>
              </a:rPr>
              <a:t>מי יודע איך הלוגו של בית הספר נראה? </a:t>
            </a: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39</a:t>
            </a:fld>
            <a:endParaRPr lang="he-IL"/>
          </a:p>
        </p:txBody>
      </p:sp>
    </p:spTree>
    <p:extLst>
      <p:ext uri="{BB962C8B-B14F-4D97-AF65-F5344CB8AC3E}">
        <p14:creationId xmlns:p14="http://schemas.microsoft.com/office/powerpoint/2010/main" val="3209611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40</a:t>
            </a:fld>
            <a:endParaRPr lang="he-IL"/>
          </a:p>
        </p:txBody>
      </p:sp>
    </p:spTree>
    <p:extLst>
      <p:ext uri="{BB962C8B-B14F-4D97-AF65-F5344CB8AC3E}">
        <p14:creationId xmlns:p14="http://schemas.microsoft.com/office/powerpoint/2010/main" val="74637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41</a:t>
            </a:fld>
            <a:endParaRPr lang="he-IL"/>
          </a:p>
        </p:txBody>
      </p:sp>
    </p:spTree>
    <p:extLst>
      <p:ext uri="{BB962C8B-B14F-4D97-AF65-F5344CB8AC3E}">
        <p14:creationId xmlns:p14="http://schemas.microsoft.com/office/powerpoint/2010/main" val="282119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42</a:t>
            </a:fld>
            <a:endParaRPr lang="he-IL"/>
          </a:p>
        </p:txBody>
      </p:sp>
    </p:spTree>
    <p:extLst>
      <p:ext uri="{BB962C8B-B14F-4D97-AF65-F5344CB8AC3E}">
        <p14:creationId xmlns:p14="http://schemas.microsoft.com/office/powerpoint/2010/main" val="1566964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43</a:t>
            </a:fld>
            <a:endParaRPr lang="he-IL"/>
          </a:p>
        </p:txBody>
      </p:sp>
    </p:spTree>
    <p:extLst>
      <p:ext uri="{BB962C8B-B14F-4D97-AF65-F5344CB8AC3E}">
        <p14:creationId xmlns:p14="http://schemas.microsoft.com/office/powerpoint/2010/main" val="287262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 פרסומת בטלוויזיה של המותג שאין אף אחד ממכם שלא מכיר- במבה! </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4</a:t>
            </a:fld>
            <a:endParaRPr lang="he-IL"/>
          </a:p>
        </p:txBody>
      </p:sp>
    </p:spTree>
    <p:extLst>
      <p:ext uri="{BB962C8B-B14F-4D97-AF65-F5344CB8AC3E}">
        <p14:creationId xmlns:p14="http://schemas.microsoft.com/office/powerpoint/2010/main" val="253370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 עכשיו נראה פרסומת של המותג במבה משנות ה-90, אפשר לראות איך התינוק לא גדל אבל השתנה</a:t>
            </a:r>
            <a:endParaRPr lang="en-US" dirty="0">
              <a:cs typeface="Calibri"/>
            </a:endParaRPr>
          </a:p>
          <a:p>
            <a:r>
              <a:rPr lang="he-IL" dirty="0">
                <a:cs typeface="Calibri"/>
              </a:rPr>
              <a:t>המותג והמוצר נשארו דומים אך אבל כל השפה השיווקית משתנה ויחד איתה גם הדמות שמייצגת את במה- תינוק במבה</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5</a:t>
            </a:fld>
            <a:endParaRPr lang="he-IL"/>
          </a:p>
        </p:txBody>
      </p:sp>
    </p:spTree>
    <p:extLst>
      <p:ext uri="{BB962C8B-B14F-4D97-AF65-F5344CB8AC3E}">
        <p14:creationId xmlns:p14="http://schemas.microsoft.com/office/powerpoint/2010/main" val="229425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שילוט חוצות שאתם פוגשים יום יום- בדרך לבית ספר, בדרך לסבא וסבתא ובדרך לצפון :) </a:t>
            </a: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8</a:t>
            </a:fld>
            <a:endParaRPr lang="he-IL"/>
          </a:p>
        </p:txBody>
      </p:sp>
    </p:spTree>
    <p:extLst>
      <p:ext uri="{BB962C8B-B14F-4D97-AF65-F5344CB8AC3E}">
        <p14:creationId xmlns:p14="http://schemas.microsoft.com/office/powerpoint/2010/main" val="51186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בחודשים האחרונים, המותגים המובילים בעולם "משדרגים" את הקמפיינים שלהם בשילוט חוצות דיגיטלי באמצעות סרטונים תלת ממדיים.</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9</a:t>
            </a:fld>
            <a:endParaRPr lang="he-IL"/>
          </a:p>
        </p:txBody>
      </p:sp>
    </p:spTree>
    <p:extLst>
      <p:ext uri="{BB962C8B-B14F-4D97-AF65-F5344CB8AC3E}">
        <p14:creationId xmlns:p14="http://schemas.microsoft.com/office/powerpoint/2010/main" val="255338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בחודשים האחרונים, המותגים המובילים בעולם "משדרגים" את הקמפיינים שלהם בשילוט חוצות דיגיטלי באמצעות סרטונים תלת ממדיים.</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10</a:t>
            </a:fld>
            <a:endParaRPr lang="he-IL"/>
          </a:p>
        </p:txBody>
      </p:sp>
    </p:spTree>
    <p:extLst>
      <p:ext uri="{BB962C8B-B14F-4D97-AF65-F5344CB8AC3E}">
        <p14:creationId xmlns:p14="http://schemas.microsoft.com/office/powerpoint/2010/main" val="169579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ובשנים האחרונות </a:t>
            </a:r>
            <a:r>
              <a:rPr lang="he-IL" dirty="0" err="1">
                <a:cs typeface="Calibri"/>
              </a:rPr>
              <a:t>הדיגיטל</a:t>
            </a:r>
            <a:r>
              <a:rPr lang="he-IL" dirty="0">
                <a:cs typeface="Calibri"/>
              </a:rPr>
              <a:t> </a:t>
            </a:r>
            <a:r>
              <a:rPr lang="he-IL" dirty="0" err="1">
                <a:cs typeface="Calibri"/>
              </a:rPr>
              <a:t>והסושיאל</a:t>
            </a:r>
            <a:r>
              <a:rPr lang="he-IL" dirty="0">
                <a:cs typeface="Calibri"/>
              </a:rPr>
              <a:t> תופס תאוצה ובעיקר בעיקר - טיק טוק! </a:t>
            </a:r>
          </a:p>
          <a:p>
            <a:endParaRPr lang="he-IL"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11</a:t>
            </a:fld>
            <a:endParaRPr lang="he-IL"/>
          </a:p>
        </p:txBody>
      </p:sp>
    </p:spTree>
    <p:extLst>
      <p:ext uri="{BB962C8B-B14F-4D97-AF65-F5344CB8AC3E}">
        <p14:creationId xmlns:p14="http://schemas.microsoft.com/office/powerpoint/2010/main" val="24924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a:rPr>
              <a:t>בחודשים האחרונים, המותגים המובילים בעולם "משדרגים" את הקמפיינים שלהם בשילוט חוצות דיגיטלי באמצעות סרטונים תלת ממדיים.</a:t>
            </a:r>
            <a:endParaRPr lang="en-US" dirty="0">
              <a:cs typeface="Calibri"/>
            </a:endParaRPr>
          </a:p>
        </p:txBody>
      </p:sp>
      <p:sp>
        <p:nvSpPr>
          <p:cNvPr id="4" name="מציין מיקום של מספר שקופית 3"/>
          <p:cNvSpPr>
            <a:spLocks noGrp="1"/>
          </p:cNvSpPr>
          <p:nvPr>
            <p:ph type="sldNum" sz="quarter" idx="10"/>
          </p:nvPr>
        </p:nvSpPr>
        <p:spPr/>
        <p:txBody>
          <a:bodyPr/>
          <a:lstStyle/>
          <a:p>
            <a:fld id="{5FD9F85F-5139-40F6-B932-47A085708E54}" type="slidenum">
              <a:rPr lang="he-IL" smtClean="0"/>
              <a:t>12</a:t>
            </a:fld>
            <a:endParaRPr lang="he-IL"/>
          </a:p>
        </p:txBody>
      </p:sp>
    </p:spTree>
    <p:extLst>
      <p:ext uri="{BB962C8B-B14F-4D97-AF65-F5344CB8AC3E}">
        <p14:creationId xmlns:p14="http://schemas.microsoft.com/office/powerpoint/2010/main" val="5703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49854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24087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17095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390675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4056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227583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407907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236750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851489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80301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82758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2634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21861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322047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43076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4291114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33102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665935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706610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742214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256639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30241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448396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1239364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087507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859043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2525655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p:cNvSpPr>
            <a:spLocks noGrp="1"/>
          </p:cNvSpPr>
          <p:nvPr>
            <p:ph type="dt" sz="half" idx="10"/>
          </p:nvPr>
        </p:nvSpPr>
        <p:spPr/>
        <p:txBody>
          <a:bodyPr/>
          <a:lstStyle/>
          <a:p>
            <a:pPr>
              <a:defRPr/>
            </a:pPr>
            <a:endParaRPr lang="he-IL"/>
          </a:p>
        </p:txBody>
      </p:sp>
      <p:sp>
        <p:nvSpPr>
          <p:cNvPr id="5" name="Footer Placeholder 4"/>
          <p:cNvSpPr>
            <a:spLocks noGrp="1"/>
          </p:cNvSpPr>
          <p:nvPr>
            <p:ph type="ftr" sz="quarter" idx="11"/>
          </p:nvPr>
        </p:nvSpPr>
        <p:spPr/>
        <p:txBody>
          <a:bodyPr/>
          <a:lstStyle/>
          <a:p>
            <a:pPr>
              <a:defRPr/>
            </a:pPr>
            <a:endParaRPr lang="he-IL"/>
          </a:p>
        </p:txBody>
      </p:sp>
      <p:sp>
        <p:nvSpPr>
          <p:cNvPr id="6" name="Slide Number Placeholder 5"/>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2280434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pPr>
              <a:defRPr/>
            </a:pPr>
            <a:endParaRPr lang="he-IL"/>
          </a:p>
        </p:txBody>
      </p:sp>
      <p:sp>
        <p:nvSpPr>
          <p:cNvPr id="5" name="Footer Placeholder 4"/>
          <p:cNvSpPr>
            <a:spLocks noGrp="1"/>
          </p:cNvSpPr>
          <p:nvPr>
            <p:ph type="ftr" sz="quarter" idx="11"/>
          </p:nvPr>
        </p:nvSpPr>
        <p:spPr/>
        <p:txBody>
          <a:bodyPr/>
          <a:lstStyle/>
          <a:p>
            <a:pPr>
              <a:defRPr/>
            </a:pPr>
            <a:endParaRPr lang="he-IL"/>
          </a:p>
        </p:txBody>
      </p:sp>
      <p:sp>
        <p:nvSpPr>
          <p:cNvPr id="6" name="Slide Number Placeholder 5"/>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534161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he-IL"/>
          </a:p>
        </p:txBody>
      </p:sp>
      <p:sp>
        <p:nvSpPr>
          <p:cNvPr id="5" name="Footer Placeholder 4"/>
          <p:cNvSpPr>
            <a:spLocks noGrp="1"/>
          </p:cNvSpPr>
          <p:nvPr>
            <p:ph type="ftr" sz="quarter" idx="11"/>
          </p:nvPr>
        </p:nvSpPr>
        <p:spPr/>
        <p:txBody>
          <a:bodyPr/>
          <a:lstStyle/>
          <a:p>
            <a:pPr>
              <a:defRPr/>
            </a:pPr>
            <a:endParaRPr lang="he-IL"/>
          </a:p>
        </p:txBody>
      </p:sp>
      <p:sp>
        <p:nvSpPr>
          <p:cNvPr id="6" name="Slide Number Placeholder 5"/>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258035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pPr>
              <a:defRPr/>
            </a:pPr>
            <a:endParaRPr lang="he-IL"/>
          </a:p>
        </p:txBody>
      </p:sp>
      <p:sp>
        <p:nvSpPr>
          <p:cNvPr id="6" name="Footer Placeholder 5"/>
          <p:cNvSpPr>
            <a:spLocks noGrp="1"/>
          </p:cNvSpPr>
          <p:nvPr>
            <p:ph type="ftr" sz="quarter" idx="11"/>
          </p:nvPr>
        </p:nvSpPr>
        <p:spPr/>
        <p:txBody>
          <a:bodyPr/>
          <a:lstStyle/>
          <a:p>
            <a:pPr>
              <a:defRPr/>
            </a:pPr>
            <a:endParaRPr lang="he-IL"/>
          </a:p>
        </p:txBody>
      </p:sp>
      <p:sp>
        <p:nvSpPr>
          <p:cNvPr id="7" name="Slide Number Placeholder 6"/>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568984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pPr>
              <a:defRPr/>
            </a:pPr>
            <a:endParaRPr lang="he-IL"/>
          </a:p>
        </p:txBody>
      </p:sp>
      <p:sp>
        <p:nvSpPr>
          <p:cNvPr id="8" name="Footer Placeholder 7"/>
          <p:cNvSpPr>
            <a:spLocks noGrp="1"/>
          </p:cNvSpPr>
          <p:nvPr>
            <p:ph type="ftr" sz="quarter" idx="11"/>
          </p:nvPr>
        </p:nvSpPr>
        <p:spPr/>
        <p:txBody>
          <a:bodyPr/>
          <a:lstStyle/>
          <a:p>
            <a:pPr>
              <a:defRPr/>
            </a:pPr>
            <a:endParaRPr lang="he-IL"/>
          </a:p>
        </p:txBody>
      </p:sp>
      <p:sp>
        <p:nvSpPr>
          <p:cNvPr id="9" name="Slide Number Placeholder 8"/>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760923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pPr>
              <a:defRPr/>
            </a:pPr>
            <a:endParaRPr lang="he-IL"/>
          </a:p>
        </p:txBody>
      </p:sp>
      <p:sp>
        <p:nvSpPr>
          <p:cNvPr id="4" name="Footer Placeholder 3"/>
          <p:cNvSpPr>
            <a:spLocks noGrp="1"/>
          </p:cNvSpPr>
          <p:nvPr>
            <p:ph type="ftr" sz="quarter" idx="11"/>
          </p:nvPr>
        </p:nvSpPr>
        <p:spPr/>
        <p:txBody>
          <a:bodyPr/>
          <a:lstStyle/>
          <a:p>
            <a:pPr>
              <a:defRPr/>
            </a:pPr>
            <a:endParaRPr lang="he-IL"/>
          </a:p>
        </p:txBody>
      </p:sp>
      <p:sp>
        <p:nvSpPr>
          <p:cNvPr id="5" name="Slide Number Placeholder 4"/>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92610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337659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e-IL"/>
          </a:p>
        </p:txBody>
      </p:sp>
      <p:sp>
        <p:nvSpPr>
          <p:cNvPr id="3" name="Footer Placeholder 2"/>
          <p:cNvSpPr>
            <a:spLocks noGrp="1"/>
          </p:cNvSpPr>
          <p:nvPr>
            <p:ph type="ftr" sz="quarter" idx="11"/>
          </p:nvPr>
        </p:nvSpPr>
        <p:spPr/>
        <p:txBody>
          <a:bodyPr/>
          <a:lstStyle/>
          <a:p>
            <a:pPr>
              <a:defRPr/>
            </a:pPr>
            <a:endParaRPr lang="he-IL"/>
          </a:p>
        </p:txBody>
      </p:sp>
      <p:sp>
        <p:nvSpPr>
          <p:cNvPr id="4" name="Slide Number Placeholder 3"/>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2126973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he-IL"/>
          </a:p>
        </p:txBody>
      </p:sp>
      <p:sp>
        <p:nvSpPr>
          <p:cNvPr id="6" name="Footer Placeholder 5"/>
          <p:cNvSpPr>
            <a:spLocks noGrp="1"/>
          </p:cNvSpPr>
          <p:nvPr>
            <p:ph type="ftr" sz="quarter" idx="11"/>
          </p:nvPr>
        </p:nvSpPr>
        <p:spPr/>
        <p:txBody>
          <a:bodyPr/>
          <a:lstStyle/>
          <a:p>
            <a:pPr>
              <a:defRPr/>
            </a:pPr>
            <a:endParaRPr lang="he-IL"/>
          </a:p>
        </p:txBody>
      </p:sp>
      <p:sp>
        <p:nvSpPr>
          <p:cNvPr id="7" name="Slide Number Placeholder 6"/>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902740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he-IL"/>
          </a:p>
        </p:txBody>
      </p:sp>
      <p:sp>
        <p:nvSpPr>
          <p:cNvPr id="6" name="Footer Placeholder 5"/>
          <p:cNvSpPr>
            <a:spLocks noGrp="1"/>
          </p:cNvSpPr>
          <p:nvPr>
            <p:ph type="ftr" sz="quarter" idx="11"/>
          </p:nvPr>
        </p:nvSpPr>
        <p:spPr/>
        <p:txBody>
          <a:bodyPr/>
          <a:lstStyle/>
          <a:p>
            <a:pPr>
              <a:defRPr/>
            </a:pPr>
            <a:endParaRPr lang="he-IL"/>
          </a:p>
        </p:txBody>
      </p:sp>
      <p:sp>
        <p:nvSpPr>
          <p:cNvPr id="7" name="Slide Number Placeholder 6"/>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316270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pPr>
              <a:defRPr/>
            </a:pPr>
            <a:endParaRPr lang="he-IL"/>
          </a:p>
        </p:txBody>
      </p:sp>
      <p:sp>
        <p:nvSpPr>
          <p:cNvPr id="5" name="Footer Placeholder 4"/>
          <p:cNvSpPr>
            <a:spLocks noGrp="1"/>
          </p:cNvSpPr>
          <p:nvPr>
            <p:ph type="ftr" sz="quarter" idx="11"/>
          </p:nvPr>
        </p:nvSpPr>
        <p:spPr/>
        <p:txBody>
          <a:bodyPr/>
          <a:lstStyle/>
          <a:p>
            <a:pPr>
              <a:defRPr/>
            </a:pPr>
            <a:endParaRPr lang="he-IL"/>
          </a:p>
        </p:txBody>
      </p:sp>
      <p:sp>
        <p:nvSpPr>
          <p:cNvPr id="6" name="Slide Number Placeholder 5"/>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4060159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pPr>
              <a:defRPr/>
            </a:pPr>
            <a:endParaRPr lang="he-IL"/>
          </a:p>
        </p:txBody>
      </p:sp>
      <p:sp>
        <p:nvSpPr>
          <p:cNvPr id="5" name="Footer Placeholder 4"/>
          <p:cNvSpPr>
            <a:spLocks noGrp="1"/>
          </p:cNvSpPr>
          <p:nvPr>
            <p:ph type="ftr" sz="quarter" idx="11"/>
          </p:nvPr>
        </p:nvSpPr>
        <p:spPr/>
        <p:txBody>
          <a:bodyPr/>
          <a:lstStyle/>
          <a:p>
            <a:pPr>
              <a:defRPr/>
            </a:pPr>
            <a:endParaRPr lang="he-IL"/>
          </a:p>
        </p:txBody>
      </p:sp>
      <p:sp>
        <p:nvSpPr>
          <p:cNvPr id="6" name="Slide Number Placeholder 5"/>
          <p:cNvSpPr>
            <a:spLocks noGrp="1"/>
          </p:cNvSpPr>
          <p:nvPr>
            <p:ph type="sldNum" sz="quarter" idx="12"/>
          </p:nvPr>
        </p:nvSpPr>
        <p:spPr/>
        <p:txBody>
          <a:bodyPr/>
          <a:lstStyle/>
          <a:p>
            <a:pPr>
              <a:defRPr/>
            </a:pPr>
            <a:fld id="{372D3155-9A55-4A97-96DF-4D6EE092A470}" type="slidenum">
              <a:rPr lang="he-IL" smtClean="0"/>
              <a:pPr>
                <a:defRPr/>
              </a:pPr>
              <a:t>‹#›</a:t>
            </a:fld>
            <a:endParaRPr lang="he-IL"/>
          </a:p>
        </p:txBody>
      </p:sp>
    </p:spTree>
    <p:extLst>
      <p:ext uri="{BB962C8B-B14F-4D97-AF65-F5344CB8AC3E}">
        <p14:creationId xmlns:p14="http://schemas.microsoft.com/office/powerpoint/2010/main" val="1162607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413048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95628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95567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72066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FD25BCD-AC79-4E45-93DC-F851AF6427F4}" type="datetimeFigureOut">
              <a:rPr lang="he-IL" smtClean="0"/>
              <a:t>כ"ח/שבט/תשפ"ג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74EFDBD9-8E08-4F31-A855-F211F1BA1453}" type="slidenum">
              <a:rPr lang="he-IL" smtClean="0"/>
              <a:t>‹#›</a:t>
            </a:fld>
            <a:endParaRPr lang="he-IL"/>
          </a:p>
        </p:txBody>
      </p:sp>
    </p:spTree>
    <p:extLst>
      <p:ext uri="{BB962C8B-B14F-4D97-AF65-F5344CB8AC3E}">
        <p14:creationId xmlns:p14="http://schemas.microsoft.com/office/powerpoint/2010/main" val="415099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52927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85970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FD25BCD-AC79-4E45-93DC-F851AF6427F4}" type="datetimeFigureOut">
              <a:rPr lang="he-IL" smtClean="0"/>
              <a:t>כ"ח/שבט/תשפ"ג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EFDBD9-8E08-4F31-A855-F211F1BA1453}" type="slidenum">
              <a:rPr lang="he-IL" smtClean="0"/>
              <a:t>‹#›</a:t>
            </a:fld>
            <a:endParaRPr lang="he-IL"/>
          </a:p>
        </p:txBody>
      </p:sp>
      <p:sp>
        <p:nvSpPr>
          <p:cNvPr id="7" name="מלבן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660198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25BCD-AC79-4E45-93DC-F851AF6427F4}" type="datetimeFigureOut">
              <a:rPr lang="he-IL" smtClean="0"/>
              <a:t>כ"ח/שבט/תשפ"ג</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FDBD9-8E08-4F31-A855-F211F1BA1453}" type="slidenum">
              <a:rPr lang="he-IL" smtClean="0"/>
              <a:t>‹#›</a:t>
            </a:fld>
            <a:endParaRPr lang="he-IL"/>
          </a:p>
        </p:txBody>
      </p:sp>
    </p:spTree>
    <p:extLst>
      <p:ext uri="{BB962C8B-B14F-4D97-AF65-F5344CB8AC3E}">
        <p14:creationId xmlns:p14="http://schemas.microsoft.com/office/powerpoint/2010/main" val="234505165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video" Target="https://www.youtube.com/embed/iCAKpASnFgw?list=PLSUR9FTOm_rXWZJ-kIMGBU0JoPhsPtnFU"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0.xml"/><Relationship Id="rId5" Type="http://schemas.openxmlformats.org/officeDocument/2006/relationships/image" Target="../media/image75.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video" Target="https://www.youtube.com/embed/IhJSVGAg0Hk?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video" Target="https://www.youtube.com/embed/aCMQeoK2lcM?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video" Target="https://player.vimeo.com/video/618870334?h=8cb53cf8da&amp;app_id=122963"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ª××¦××ª ×ª××× × ×¢×××¨ ×××ª×"/>
          <p:cNvSpPr>
            <a:spLocks noChangeAspect="1" noChangeArrowheads="1"/>
          </p:cNvSpPr>
          <p:nvPr/>
        </p:nvSpPr>
        <p:spPr bwMode="auto">
          <a:xfrm>
            <a:off x="1397977" y="-747118"/>
            <a:ext cx="137358" cy="137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AutoShape 4" descr="×ª××× × ×§×©××¨×"/>
          <p:cNvSpPr>
            <a:spLocks noChangeAspect="1" noChangeArrowheads="1"/>
          </p:cNvSpPr>
          <p:nvPr/>
        </p:nvSpPr>
        <p:spPr bwMode="auto">
          <a:xfrm>
            <a:off x="1550377" y="-594718"/>
            <a:ext cx="137358" cy="137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Picture 6">
            <a:extLst>
              <a:ext uri="{FF2B5EF4-FFF2-40B4-BE49-F238E27FC236}">
                <a16:creationId xmlns:a16="http://schemas.microsoft.com/office/drawing/2014/main" id="{8A3BB79C-5135-81F0-D52D-594553481A54}"/>
              </a:ext>
            </a:extLst>
          </p:cNvPr>
          <p:cNvPicPr>
            <a:picLocks noChangeAspect="1"/>
          </p:cNvPicPr>
          <p:nvPr/>
        </p:nvPicPr>
        <p:blipFill rotWithShape="1">
          <a:blip r:embed="rId2"/>
          <a:srcRect t="8271" r="265" b="5263"/>
          <a:stretch/>
        </p:blipFill>
        <p:spPr>
          <a:xfrm>
            <a:off x="-508958" y="-744142"/>
            <a:ext cx="13209926" cy="7741436"/>
          </a:xfrm>
          <a:prstGeom prst="rect">
            <a:avLst/>
          </a:prstGeom>
        </p:spPr>
      </p:pic>
      <p:sp>
        <p:nvSpPr>
          <p:cNvPr id="5" name="כותרת 1">
            <a:extLst>
              <a:ext uri="{FF2B5EF4-FFF2-40B4-BE49-F238E27FC236}">
                <a16:creationId xmlns:a16="http://schemas.microsoft.com/office/drawing/2014/main" id="{92FF6582-7359-4F98-B84A-4164C0AEBCB6}"/>
              </a:ext>
            </a:extLst>
          </p:cNvPr>
          <p:cNvSpPr txBox="1">
            <a:spLocks/>
          </p:cNvSpPr>
          <p:nvPr/>
        </p:nvSpPr>
        <p:spPr>
          <a:xfrm>
            <a:off x="-240100" y="468528"/>
            <a:ext cx="11823939" cy="3079600"/>
          </a:xfrm>
          <a:prstGeom prst="rect">
            <a:avLst/>
          </a:prstGeom>
        </p:spPr>
        <p:txBody>
          <a:bodyPr lIns="91440" tIns="45720" rIns="91440" bIns="45720"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sz="9600" b="1" dirty="0">
                <a:solidFill>
                  <a:schemeClr val="bg1"/>
                </a:solidFill>
                <a:effectLst>
                  <a:outerShdw blurRad="38100" dist="38100" dir="2700000" algn="tl">
                    <a:srgbClr val="000000">
                      <a:alpha val="43137"/>
                    </a:srgbClr>
                  </a:outerShdw>
                </a:effectLst>
                <a:latin typeface="Sitka Text"/>
                <a:cs typeface="SimplerPro"/>
              </a:rPr>
              <a:t>שיווק, פרסום ולוגו</a:t>
            </a:r>
          </a:p>
        </p:txBody>
      </p:sp>
      <p:sp>
        <p:nvSpPr>
          <p:cNvPr id="7" name="כותרת 1">
            <a:extLst>
              <a:ext uri="{FF2B5EF4-FFF2-40B4-BE49-F238E27FC236}">
                <a16:creationId xmlns:a16="http://schemas.microsoft.com/office/drawing/2014/main" id="{183F544C-7190-E2D6-CD31-3D0EBC3AB651}"/>
              </a:ext>
            </a:extLst>
          </p:cNvPr>
          <p:cNvSpPr txBox="1">
            <a:spLocks/>
          </p:cNvSpPr>
          <p:nvPr/>
        </p:nvSpPr>
        <p:spPr>
          <a:xfrm>
            <a:off x="176844" y="1000490"/>
            <a:ext cx="11823939" cy="3079600"/>
          </a:xfrm>
          <a:prstGeom prst="rect">
            <a:avLst/>
          </a:prstGeom>
        </p:spPr>
        <p:txBody>
          <a:bodyPr lIns="91440" tIns="45720" rIns="91440" bIns="45720"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sz="2400" b="1" dirty="0">
                <a:solidFill>
                  <a:schemeClr val="bg1"/>
                </a:solidFill>
                <a:effectLst>
                  <a:outerShdw blurRad="38100" dist="38100" dir="2700000" algn="tl">
                    <a:srgbClr val="000000">
                      <a:alpha val="43137"/>
                    </a:srgbClr>
                  </a:outerShdw>
                </a:effectLst>
                <a:latin typeface="Sitka Text"/>
                <a:cs typeface="SimplerPro"/>
              </a:rPr>
              <a:t>מרצה - אפרת עזר </a:t>
            </a:r>
            <a:r>
              <a:rPr lang="he-IL" sz="2400" b="1" dirty="0" err="1">
                <a:solidFill>
                  <a:schemeClr val="bg1"/>
                </a:solidFill>
                <a:effectLst>
                  <a:outerShdw blurRad="38100" dist="38100" dir="2700000" algn="tl">
                    <a:srgbClr val="000000">
                      <a:alpha val="43137"/>
                    </a:srgbClr>
                  </a:outerShdw>
                </a:effectLst>
                <a:latin typeface="Sitka Text"/>
                <a:cs typeface="SimplerPro"/>
              </a:rPr>
              <a:t>מוסלי</a:t>
            </a:r>
            <a:r>
              <a:rPr lang="he-IL" sz="2400" b="1" dirty="0">
                <a:solidFill>
                  <a:schemeClr val="bg1"/>
                </a:solidFill>
                <a:effectLst>
                  <a:outerShdw blurRad="38100" dist="38100" dir="2700000" algn="tl">
                    <a:srgbClr val="000000">
                      <a:alpha val="43137"/>
                    </a:srgbClr>
                  </a:outerShdw>
                </a:effectLst>
                <a:latin typeface="Sitka Text"/>
                <a:cs typeface="SimplerPro"/>
              </a:rPr>
              <a:t> </a:t>
            </a:r>
          </a:p>
        </p:txBody>
      </p:sp>
    </p:spTree>
    <p:extLst>
      <p:ext uri="{BB962C8B-B14F-4D97-AF65-F5344CB8AC3E}">
        <p14:creationId xmlns:p14="http://schemas.microsoft.com/office/powerpoint/2010/main" val="297961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2491358" y="638541"/>
            <a:ext cx="7054392" cy="5632311"/>
          </a:xfrm>
          <a:prstGeom prst="rect">
            <a:avLst/>
          </a:prstGeom>
        </p:spPr>
        <p:txBody>
          <a:bodyPr wrap="square" lIns="91440" tIns="45720" rIns="91440" bIns="45720" anchor="t">
            <a:spAutoFit/>
          </a:bodyPr>
          <a:lstStyle/>
          <a:p>
            <a:pPr algn="ctr"/>
            <a:r>
              <a:rPr lang="he-IL" sz="4000" b="1" dirty="0">
                <a:latin typeface="SimplerPro"/>
                <a:cs typeface="SimplerPro"/>
              </a:rPr>
              <a:t>יש עוד הרבה מדיות לשיווק :</a:t>
            </a:r>
            <a:endParaRPr lang="en-US" dirty="0"/>
          </a:p>
          <a:p>
            <a:pPr marL="571500" indent="-571500" algn="ctr">
              <a:buFont typeface="Arial"/>
              <a:buChar char="•"/>
            </a:pPr>
            <a:r>
              <a:rPr lang="he-IL" sz="4000" b="1" dirty="0">
                <a:latin typeface="SimplerPro"/>
                <a:cs typeface="SimplerPro"/>
              </a:rPr>
              <a:t>רדיו </a:t>
            </a:r>
            <a:endParaRPr lang="he-IL" dirty="0">
              <a:latin typeface="Calibri" panose="020F0502020204030204"/>
              <a:cs typeface="Arial"/>
            </a:endParaRPr>
          </a:p>
          <a:p>
            <a:pPr marL="571500" indent="-571500" algn="ctr">
              <a:buFont typeface="Arial"/>
              <a:buChar char="•"/>
            </a:pPr>
            <a:r>
              <a:rPr lang="he-IL" sz="4000" b="1" dirty="0">
                <a:latin typeface="SimplerPro"/>
                <a:cs typeface="SimplerPro"/>
              </a:rPr>
              <a:t>עיתונים </a:t>
            </a:r>
            <a:endParaRPr lang="he-IL" dirty="0">
              <a:latin typeface="Calibri" panose="020F0502020204030204"/>
              <a:cs typeface="Arial"/>
            </a:endParaRPr>
          </a:p>
          <a:p>
            <a:pPr marL="571500" indent="-571500" algn="ctr">
              <a:buFont typeface="Arial"/>
              <a:buChar char="•"/>
            </a:pPr>
            <a:r>
              <a:rPr lang="he-IL" sz="4000" b="1" dirty="0">
                <a:latin typeface="SimplerPro"/>
                <a:cs typeface="SimplerPro"/>
              </a:rPr>
              <a:t>אתרי אינטרנט</a:t>
            </a:r>
            <a:endParaRPr lang="he-IL" dirty="0">
              <a:latin typeface="Calibri" panose="020F0502020204030204"/>
              <a:cs typeface="Arial"/>
            </a:endParaRPr>
          </a:p>
          <a:p>
            <a:pPr marL="571500" indent="-571500" algn="ctr">
              <a:buFont typeface="Arial"/>
              <a:buChar char="•"/>
            </a:pPr>
            <a:r>
              <a:rPr lang="he-IL" sz="4000" b="1" dirty="0" err="1">
                <a:latin typeface="SimplerPro"/>
                <a:cs typeface="SimplerPro"/>
              </a:rPr>
              <a:t>ניוזלטרים</a:t>
            </a:r>
            <a:endParaRPr lang="he-IL" sz="4000" b="1" dirty="0">
              <a:latin typeface="SimplerPro"/>
              <a:cs typeface="SimplerPro"/>
            </a:endParaRPr>
          </a:p>
          <a:p>
            <a:pPr marL="571500" indent="-571500" algn="ctr">
              <a:buFont typeface="Arial"/>
              <a:buChar char="•"/>
            </a:pPr>
            <a:r>
              <a:rPr lang="he-IL" sz="4000" b="1" dirty="0">
                <a:latin typeface="SimplerPro"/>
                <a:cs typeface="SimplerPro"/>
              </a:rPr>
              <a:t>פליירים</a:t>
            </a:r>
          </a:p>
          <a:p>
            <a:pPr marL="571500" indent="-571500" algn="ctr">
              <a:buFont typeface="Arial"/>
              <a:buChar char="•"/>
            </a:pPr>
            <a:r>
              <a:rPr lang="he-IL" sz="4000" b="1" dirty="0">
                <a:latin typeface="SimplerPro"/>
                <a:cs typeface="SimplerPro"/>
              </a:rPr>
              <a:t>שילוט</a:t>
            </a:r>
          </a:p>
          <a:p>
            <a:pPr marL="571500" indent="-571500" algn="ctr">
              <a:buFont typeface="Arial"/>
              <a:buChar char="•"/>
            </a:pPr>
            <a:r>
              <a:rPr lang="he-IL" sz="4000" b="1" dirty="0">
                <a:latin typeface="SimplerPro"/>
                <a:cs typeface="SimplerPro"/>
              </a:rPr>
              <a:t>סרטונים </a:t>
            </a:r>
          </a:p>
          <a:p>
            <a:pPr marL="571500" indent="-571500" algn="ctr">
              <a:buFont typeface="Arial"/>
              <a:buChar char="•"/>
            </a:pPr>
            <a:r>
              <a:rPr lang="he-IL" sz="4000" b="1" dirty="0">
                <a:latin typeface="SimplerPro"/>
                <a:cs typeface="SimplerPro"/>
              </a:rPr>
              <a:t>וגם </a:t>
            </a:r>
            <a:r>
              <a:rPr lang="he-IL" sz="4000" b="1" dirty="0" err="1">
                <a:latin typeface="SimplerPro"/>
                <a:cs typeface="SimplerPro"/>
              </a:rPr>
              <a:t>סושיאל</a:t>
            </a:r>
            <a:r>
              <a:rPr lang="he-IL" sz="4000" b="1" dirty="0">
                <a:latin typeface="SimplerPro"/>
                <a:cs typeface="SimplerPro"/>
              </a:rPr>
              <a:t>...     </a:t>
            </a:r>
            <a:endParaRPr lang="he-IL" dirty="0">
              <a:cs typeface="Arial"/>
            </a:endParaRP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2576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2879547" y="882956"/>
            <a:ext cx="6019222" cy="830997"/>
          </a:xfrm>
          <a:prstGeom prst="rect">
            <a:avLst/>
          </a:prstGeom>
        </p:spPr>
        <p:txBody>
          <a:bodyPr wrap="square" lIns="91440" tIns="45720" rIns="91440" bIns="45720" anchor="t">
            <a:spAutoFit/>
          </a:bodyPr>
          <a:lstStyle/>
          <a:p>
            <a:pPr algn="ctr"/>
            <a:r>
              <a:rPr lang="he-IL" sz="4800" b="1" dirty="0" err="1">
                <a:latin typeface="SimplerPro"/>
                <a:cs typeface="SimplerPro"/>
              </a:rPr>
              <a:t>סושיאל</a:t>
            </a:r>
            <a:r>
              <a:rPr lang="he-IL" sz="4000" b="1" dirty="0">
                <a:latin typeface="SimplerPro"/>
                <a:cs typeface="SimplerPro"/>
              </a:rPr>
              <a:t>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Picture 8" descr="Icon&#10;&#10;Description automatically generated">
            <a:extLst>
              <a:ext uri="{FF2B5EF4-FFF2-40B4-BE49-F238E27FC236}">
                <a16:creationId xmlns:a16="http://schemas.microsoft.com/office/drawing/2014/main" id="{534B54C2-59D2-BB53-AB1D-F997D3FC1B43}"/>
              </a:ext>
            </a:extLst>
          </p:cNvPr>
          <p:cNvPicPr>
            <a:picLocks noChangeAspect="1"/>
          </p:cNvPicPr>
          <p:nvPr/>
        </p:nvPicPr>
        <p:blipFill>
          <a:blip r:embed="rId3"/>
          <a:stretch>
            <a:fillRect/>
          </a:stretch>
        </p:blipFill>
        <p:spPr>
          <a:xfrm>
            <a:off x="5917722" y="2341173"/>
            <a:ext cx="5978105" cy="3383351"/>
          </a:xfrm>
          <a:prstGeom prst="rect">
            <a:avLst/>
          </a:prstGeom>
        </p:spPr>
      </p:pic>
      <p:pic>
        <p:nvPicPr>
          <p:cNvPr id="9" name="Picture 11" descr="A picture containing text, indoor&#10;&#10;Description automatically generated">
            <a:extLst>
              <a:ext uri="{FF2B5EF4-FFF2-40B4-BE49-F238E27FC236}">
                <a16:creationId xmlns:a16="http://schemas.microsoft.com/office/drawing/2014/main" id="{434B2964-8337-B293-C7B0-B81079E516BA}"/>
              </a:ext>
            </a:extLst>
          </p:cNvPr>
          <p:cNvPicPr>
            <a:picLocks noChangeAspect="1"/>
          </p:cNvPicPr>
          <p:nvPr/>
        </p:nvPicPr>
        <p:blipFill>
          <a:blip r:embed="rId4"/>
          <a:stretch>
            <a:fillRect/>
          </a:stretch>
        </p:blipFill>
        <p:spPr>
          <a:xfrm>
            <a:off x="339306" y="2347248"/>
            <a:ext cx="5431766" cy="3313693"/>
          </a:xfrm>
          <a:prstGeom prst="rect">
            <a:avLst/>
          </a:prstGeom>
        </p:spPr>
      </p:pic>
    </p:spTree>
    <p:extLst>
      <p:ext uri="{BB962C8B-B14F-4D97-AF65-F5344CB8AC3E}">
        <p14:creationId xmlns:p14="http://schemas.microsoft.com/office/powerpoint/2010/main" val="10485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2031283" y="581032"/>
            <a:ext cx="6680581" cy="707886"/>
          </a:xfrm>
          <a:prstGeom prst="rect">
            <a:avLst/>
          </a:prstGeom>
        </p:spPr>
        <p:txBody>
          <a:bodyPr wrap="square" lIns="91440" tIns="45720" rIns="91440" bIns="45720" anchor="t">
            <a:spAutoFit/>
          </a:bodyPr>
          <a:lstStyle/>
          <a:p>
            <a:pPr algn="ctr"/>
            <a:r>
              <a:rPr lang="he-IL" sz="4000" b="1" dirty="0">
                <a:latin typeface="SimplerPro"/>
                <a:cs typeface="SimplerPro"/>
              </a:rPr>
              <a:t>קידום פסטיגל YOUTUBE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Online Media 4" title="פסטיגל על פסטיגל - שיר הנושא">
            <a:hlinkClick r:id="" action="ppaction://media"/>
            <a:extLst>
              <a:ext uri="{FF2B5EF4-FFF2-40B4-BE49-F238E27FC236}">
                <a16:creationId xmlns:a16="http://schemas.microsoft.com/office/drawing/2014/main" id="{7AB43206-9AB8-7430-E230-C439385ED5E3}"/>
              </a:ext>
            </a:extLst>
          </p:cNvPr>
          <p:cNvPicPr>
            <a:picLocks noRot="1" noChangeAspect="1"/>
          </p:cNvPicPr>
          <p:nvPr>
            <a:videoFile r:link="rId1"/>
          </p:nvPr>
        </p:nvPicPr>
        <p:blipFill>
          <a:blip r:embed="rId4"/>
          <a:stretch>
            <a:fillRect/>
          </a:stretch>
        </p:blipFill>
        <p:spPr>
          <a:xfrm>
            <a:off x="1763624" y="1546885"/>
            <a:ext cx="7931508" cy="4957552"/>
          </a:xfrm>
          <a:prstGeom prst="rect">
            <a:avLst/>
          </a:prstGeom>
        </p:spPr>
      </p:pic>
    </p:spTree>
    <p:extLst>
      <p:ext uri="{BB962C8B-B14F-4D97-AF65-F5344CB8AC3E}">
        <p14:creationId xmlns:p14="http://schemas.microsoft.com/office/powerpoint/2010/main" val="347305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2750151" y="897334"/>
            <a:ext cx="6680581" cy="707886"/>
          </a:xfrm>
          <a:prstGeom prst="rect">
            <a:avLst/>
          </a:prstGeom>
        </p:spPr>
        <p:txBody>
          <a:bodyPr wrap="square" lIns="91440" tIns="45720" rIns="91440" bIns="45720" anchor="t">
            <a:spAutoFit/>
          </a:bodyPr>
          <a:lstStyle/>
          <a:p>
            <a:pPr algn="ctr"/>
            <a:r>
              <a:rPr lang="he-IL" sz="4000" b="1" dirty="0">
                <a:latin typeface="SimplerPro"/>
                <a:cs typeface="SimplerPro"/>
              </a:rPr>
              <a:t>לוגו פסטיגלים לאורך השנים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Picture 6" descr="Logo&#10;&#10;Description automatically generated">
            <a:extLst>
              <a:ext uri="{FF2B5EF4-FFF2-40B4-BE49-F238E27FC236}">
                <a16:creationId xmlns:a16="http://schemas.microsoft.com/office/drawing/2014/main" id="{DD1BE7E4-A776-4490-02A9-5829A5A9C03D}"/>
              </a:ext>
            </a:extLst>
          </p:cNvPr>
          <p:cNvPicPr>
            <a:picLocks noChangeAspect="1"/>
          </p:cNvPicPr>
          <p:nvPr/>
        </p:nvPicPr>
        <p:blipFill>
          <a:blip r:embed="rId3"/>
          <a:stretch>
            <a:fillRect/>
          </a:stretch>
        </p:blipFill>
        <p:spPr>
          <a:xfrm>
            <a:off x="7084803" y="4309522"/>
            <a:ext cx="3255752" cy="1804538"/>
          </a:xfrm>
          <a:prstGeom prst="rect">
            <a:avLst/>
          </a:prstGeom>
        </p:spPr>
      </p:pic>
      <p:pic>
        <p:nvPicPr>
          <p:cNvPr id="7" name="Picture 7" descr="A picture containing text, clipart&#10;&#10;Description automatically generated">
            <a:extLst>
              <a:ext uri="{FF2B5EF4-FFF2-40B4-BE49-F238E27FC236}">
                <a16:creationId xmlns:a16="http://schemas.microsoft.com/office/drawing/2014/main" id="{D75CF1E3-443C-969F-1A7E-89B0FEF59B28}"/>
              </a:ext>
            </a:extLst>
          </p:cNvPr>
          <p:cNvPicPr>
            <a:picLocks noChangeAspect="1"/>
          </p:cNvPicPr>
          <p:nvPr/>
        </p:nvPicPr>
        <p:blipFill>
          <a:blip r:embed="rId4"/>
          <a:stretch>
            <a:fillRect/>
          </a:stretch>
        </p:blipFill>
        <p:spPr>
          <a:xfrm>
            <a:off x="2179607" y="1841395"/>
            <a:ext cx="4080293" cy="2240682"/>
          </a:xfrm>
          <a:prstGeom prst="rect">
            <a:avLst/>
          </a:prstGeom>
        </p:spPr>
      </p:pic>
      <p:pic>
        <p:nvPicPr>
          <p:cNvPr id="8" name="Picture 8">
            <a:extLst>
              <a:ext uri="{FF2B5EF4-FFF2-40B4-BE49-F238E27FC236}">
                <a16:creationId xmlns:a16="http://schemas.microsoft.com/office/drawing/2014/main" id="{90FF2003-D4DB-8E21-0D46-E691E10310C4}"/>
              </a:ext>
            </a:extLst>
          </p:cNvPr>
          <p:cNvPicPr>
            <a:picLocks noChangeAspect="1"/>
          </p:cNvPicPr>
          <p:nvPr/>
        </p:nvPicPr>
        <p:blipFill>
          <a:blip r:embed="rId5"/>
          <a:stretch>
            <a:fillRect/>
          </a:stretch>
        </p:blipFill>
        <p:spPr>
          <a:xfrm>
            <a:off x="2395269" y="4299924"/>
            <a:ext cx="3260784" cy="1809361"/>
          </a:xfrm>
          <a:prstGeom prst="rect">
            <a:avLst/>
          </a:prstGeom>
        </p:spPr>
      </p:pic>
      <p:pic>
        <p:nvPicPr>
          <p:cNvPr id="9" name="Picture 11" descr="A picture containing text&#10;&#10;Description automatically generated">
            <a:extLst>
              <a:ext uri="{FF2B5EF4-FFF2-40B4-BE49-F238E27FC236}">
                <a16:creationId xmlns:a16="http://schemas.microsoft.com/office/drawing/2014/main" id="{F52EACDE-C148-63A3-C552-E298EE87F437}"/>
              </a:ext>
            </a:extLst>
          </p:cNvPr>
          <p:cNvPicPr>
            <a:picLocks noChangeAspect="1"/>
          </p:cNvPicPr>
          <p:nvPr/>
        </p:nvPicPr>
        <p:blipFill>
          <a:blip r:embed="rId6"/>
          <a:stretch>
            <a:fillRect/>
          </a:stretch>
        </p:blipFill>
        <p:spPr>
          <a:xfrm>
            <a:off x="6903828" y="2190930"/>
            <a:ext cx="3603325" cy="1541611"/>
          </a:xfrm>
          <a:prstGeom prst="rect">
            <a:avLst/>
          </a:prstGeom>
        </p:spPr>
      </p:pic>
    </p:spTree>
    <p:extLst>
      <p:ext uri="{BB962C8B-B14F-4D97-AF65-F5344CB8AC3E}">
        <p14:creationId xmlns:p14="http://schemas.microsoft.com/office/powerpoint/2010/main" val="2251246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2955741" y="2074054"/>
            <a:ext cx="5259974" cy="1938992"/>
          </a:xfrm>
          <a:prstGeom prst="rect">
            <a:avLst/>
          </a:prstGeom>
        </p:spPr>
        <p:txBody>
          <a:bodyPr wrap="square" lIns="91440" tIns="45720" rIns="91440" bIns="45720" anchor="t">
            <a:spAutoFit/>
          </a:bodyPr>
          <a:lstStyle/>
          <a:p>
            <a:r>
              <a:rPr lang="he-IL" sz="4000" b="1" dirty="0">
                <a:latin typeface="SimplerPro"/>
                <a:cs typeface="SimplerPro"/>
              </a:rPr>
              <a:t>עכשיו... </a:t>
            </a:r>
            <a:endParaRPr lang="he-IL" sz="4000" b="1">
              <a:latin typeface="SimplerPro"/>
              <a:cs typeface="SimplerPro"/>
            </a:endParaRPr>
          </a:p>
          <a:p>
            <a:r>
              <a:rPr lang="he-IL" sz="4000" b="1" dirty="0">
                <a:latin typeface="SimplerPro"/>
                <a:cs typeface="SimplerPro"/>
              </a:rPr>
              <a:t>נראה אם אתם יודעים לזהות לוגואים  :) </a:t>
            </a:r>
            <a:endParaRPr lang="he-IL" sz="4000" b="1" dirty="0">
              <a:latin typeface="SimplerPro" panose="00000500000000000000" pitchFamily="50" charset="-79"/>
              <a:cs typeface="SimplerPro" panose="00000500000000000000" pitchFamily="50" charset="-79"/>
            </a:endParaRPr>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sp>
        <p:nvSpPr>
          <p:cNvPr id="4" name="TextBox 3">
            <a:extLst>
              <a:ext uri="{FF2B5EF4-FFF2-40B4-BE49-F238E27FC236}">
                <a16:creationId xmlns:a16="http://schemas.microsoft.com/office/drawing/2014/main" id="{63585E62-7298-7D71-4234-CAE24BA3A7ED}"/>
              </a:ext>
            </a:extLst>
          </p:cNvPr>
          <p:cNvSpPr txBox="1"/>
          <p:nvPr/>
        </p:nvSpPr>
        <p:spPr>
          <a:xfrm>
            <a:off x="-293298" y="1963947"/>
            <a:ext cx="3692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a:cs typeface="Calibri"/>
            </a:endParaRPr>
          </a:p>
        </p:txBody>
      </p:sp>
    </p:spTree>
    <p:extLst>
      <p:ext uri="{BB962C8B-B14F-4D97-AF65-F5344CB8AC3E}">
        <p14:creationId xmlns:p14="http://schemas.microsoft.com/office/powerpoint/2010/main" val="113558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2280005" y="693828"/>
            <a:ext cx="5259974" cy="707886"/>
          </a:xfrm>
          <a:prstGeom prst="rect">
            <a:avLst/>
          </a:prstGeom>
        </p:spPr>
        <p:txBody>
          <a:bodyPr wrap="square" lIns="91440" tIns="45720" rIns="91440" bIns="45720" anchor="t">
            <a:spAutoFit/>
          </a:bodyPr>
          <a:lstStyle/>
          <a:p>
            <a:r>
              <a:rPr lang="he-IL" sz="4000" b="1" dirty="0">
                <a:latin typeface="SimplerPro"/>
                <a:cs typeface="SimplerPro"/>
              </a:rPr>
              <a:t>לוגו NIKE </a:t>
            </a:r>
            <a:endParaRPr lang="he-IL" sz="4000" b="1" dirty="0">
              <a:latin typeface="SimplerPro" panose="00000500000000000000" pitchFamily="50" charset="-79"/>
              <a:cs typeface="SimplerPro" panose="00000500000000000000" pitchFamily="50" charset="-79"/>
            </a:endParaRPr>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pic>
        <p:nvPicPr>
          <p:cNvPr id="2" name="Picture 3" descr="Logo&#10;&#10;Description automatically generated">
            <a:extLst>
              <a:ext uri="{FF2B5EF4-FFF2-40B4-BE49-F238E27FC236}">
                <a16:creationId xmlns:a16="http://schemas.microsoft.com/office/drawing/2014/main" id="{CA7D79CD-4A35-A8CC-2A2F-8D3E5FD184E9}"/>
              </a:ext>
            </a:extLst>
          </p:cNvPr>
          <p:cNvPicPr>
            <a:picLocks noChangeAspect="1"/>
          </p:cNvPicPr>
          <p:nvPr/>
        </p:nvPicPr>
        <p:blipFill rotWithShape="1">
          <a:blip r:embed="rId3"/>
          <a:srcRect l="29707" t="20717" r="29760" b="22709"/>
          <a:stretch/>
        </p:blipFill>
        <p:spPr>
          <a:xfrm>
            <a:off x="3229155" y="2072075"/>
            <a:ext cx="5740128" cy="3226702"/>
          </a:xfrm>
          <a:prstGeom prst="rect">
            <a:avLst/>
          </a:prstGeom>
        </p:spPr>
      </p:pic>
      <p:sp>
        <p:nvSpPr>
          <p:cNvPr id="4" name="TextBox 3">
            <a:extLst>
              <a:ext uri="{FF2B5EF4-FFF2-40B4-BE49-F238E27FC236}">
                <a16:creationId xmlns:a16="http://schemas.microsoft.com/office/drawing/2014/main" id="{63585E62-7298-7D71-4234-CAE24BA3A7ED}"/>
              </a:ext>
            </a:extLst>
          </p:cNvPr>
          <p:cNvSpPr txBox="1"/>
          <p:nvPr/>
        </p:nvSpPr>
        <p:spPr>
          <a:xfrm>
            <a:off x="-293298" y="1963947"/>
            <a:ext cx="3692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a:cs typeface="Calibri"/>
            </a:endParaRPr>
          </a:p>
        </p:txBody>
      </p:sp>
    </p:spTree>
    <p:extLst>
      <p:ext uri="{BB962C8B-B14F-4D97-AF65-F5344CB8AC3E}">
        <p14:creationId xmlns:p14="http://schemas.microsoft.com/office/powerpoint/2010/main" val="663357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sp>
        <p:nvSpPr>
          <p:cNvPr id="7" name="מלבן 2">
            <a:extLst>
              <a:ext uri="{FF2B5EF4-FFF2-40B4-BE49-F238E27FC236}">
                <a16:creationId xmlns:a16="http://schemas.microsoft.com/office/drawing/2014/main" id="{BC7E4E27-EBB3-8DB4-C38C-5F21D25D3A0C}"/>
              </a:ext>
            </a:extLst>
          </p:cNvPr>
          <p:cNvSpPr/>
          <p:nvPr/>
        </p:nvSpPr>
        <p:spPr>
          <a:xfrm>
            <a:off x="1748043" y="521300"/>
            <a:ext cx="5259974" cy="707886"/>
          </a:xfrm>
          <a:prstGeom prst="rect">
            <a:avLst/>
          </a:prstGeom>
        </p:spPr>
        <p:txBody>
          <a:bodyPr wrap="square" lIns="91440" tIns="45720" rIns="91440" bIns="45720" anchor="t">
            <a:spAutoFit/>
          </a:bodyPr>
          <a:lstStyle/>
          <a:p>
            <a:r>
              <a:rPr lang="he-IL" sz="4000" b="1" dirty="0" err="1">
                <a:latin typeface="SimplerPro"/>
                <a:cs typeface="SimplerPro"/>
              </a:rPr>
              <a:t>מקדונלס</a:t>
            </a:r>
            <a:endParaRPr lang="he-IL" sz="4000" b="1" dirty="0" err="1">
              <a:latin typeface="SimplerPro" panose="00000500000000000000" pitchFamily="50" charset="-79"/>
              <a:cs typeface="SimplerPro" panose="00000500000000000000" pitchFamily="50" charset="-79"/>
            </a:endParaRPr>
          </a:p>
        </p:txBody>
      </p:sp>
      <p:pic>
        <p:nvPicPr>
          <p:cNvPr id="2" name="Picture 2">
            <a:extLst>
              <a:ext uri="{FF2B5EF4-FFF2-40B4-BE49-F238E27FC236}">
                <a16:creationId xmlns:a16="http://schemas.microsoft.com/office/drawing/2014/main" id="{3FE84689-36DF-0ADD-BFB4-A5C0988C7F1C}"/>
              </a:ext>
            </a:extLst>
          </p:cNvPr>
          <p:cNvPicPr>
            <a:picLocks noChangeAspect="1"/>
          </p:cNvPicPr>
          <p:nvPr/>
        </p:nvPicPr>
        <p:blipFill>
          <a:blip r:embed="rId3"/>
          <a:stretch>
            <a:fillRect/>
          </a:stretch>
        </p:blipFill>
        <p:spPr>
          <a:xfrm>
            <a:off x="3400245" y="1609366"/>
            <a:ext cx="4917056" cy="4300627"/>
          </a:xfrm>
          <a:prstGeom prst="rect">
            <a:avLst/>
          </a:prstGeom>
        </p:spPr>
      </p:pic>
    </p:spTree>
    <p:extLst>
      <p:ext uri="{BB962C8B-B14F-4D97-AF65-F5344CB8AC3E}">
        <p14:creationId xmlns:p14="http://schemas.microsoft.com/office/powerpoint/2010/main" val="99974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Picture 4" descr="Logo&#10;&#10;Description automatically generated">
            <a:extLst>
              <a:ext uri="{FF2B5EF4-FFF2-40B4-BE49-F238E27FC236}">
                <a16:creationId xmlns:a16="http://schemas.microsoft.com/office/drawing/2014/main" id="{6D1B290E-4302-29B6-ABAC-585AAEA10E3E}"/>
              </a:ext>
            </a:extLst>
          </p:cNvPr>
          <p:cNvPicPr>
            <a:picLocks noChangeAspect="1"/>
          </p:cNvPicPr>
          <p:nvPr/>
        </p:nvPicPr>
        <p:blipFill>
          <a:blip r:embed="rId3"/>
          <a:stretch>
            <a:fillRect/>
          </a:stretch>
        </p:blipFill>
        <p:spPr>
          <a:xfrm>
            <a:off x="3847381" y="1611702"/>
            <a:ext cx="4295954" cy="4295954"/>
          </a:xfrm>
          <a:prstGeom prst="rect">
            <a:avLst/>
          </a:prstGeom>
        </p:spPr>
      </p:pic>
      <p:sp>
        <p:nvSpPr>
          <p:cNvPr id="4" name="מלבן 2">
            <a:extLst>
              <a:ext uri="{FF2B5EF4-FFF2-40B4-BE49-F238E27FC236}">
                <a16:creationId xmlns:a16="http://schemas.microsoft.com/office/drawing/2014/main" id="{40629AB3-6E2F-6ADB-DFC8-880361F48096}"/>
              </a:ext>
            </a:extLst>
          </p:cNvPr>
          <p:cNvSpPr/>
          <p:nvPr/>
        </p:nvSpPr>
        <p:spPr>
          <a:xfrm>
            <a:off x="1748043" y="521300"/>
            <a:ext cx="5259974" cy="707886"/>
          </a:xfrm>
          <a:prstGeom prst="rect">
            <a:avLst/>
          </a:prstGeom>
        </p:spPr>
        <p:txBody>
          <a:bodyPr wrap="square" lIns="91440" tIns="45720" rIns="91440" bIns="45720" anchor="t">
            <a:spAutoFit/>
          </a:bodyPr>
          <a:lstStyle/>
          <a:p>
            <a:r>
              <a:rPr lang="he-IL" sz="4000" b="1" dirty="0" err="1">
                <a:latin typeface="SimplerPro"/>
                <a:cs typeface="SimplerPro"/>
              </a:rPr>
              <a:t>טיקטוק</a:t>
            </a:r>
            <a:endParaRPr lang="he-IL" sz="4000" b="1" dirty="0" err="1">
              <a:latin typeface="SimplerPro" panose="00000500000000000000" pitchFamily="50" charset="-79"/>
              <a:cs typeface="SimplerPro" panose="00000500000000000000" pitchFamily="50" charset="-79"/>
            </a:endParaRPr>
          </a:p>
        </p:txBody>
      </p:sp>
    </p:spTree>
    <p:extLst>
      <p:ext uri="{BB962C8B-B14F-4D97-AF65-F5344CB8AC3E}">
        <p14:creationId xmlns:p14="http://schemas.microsoft.com/office/powerpoint/2010/main" val="2566324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pic>
        <p:nvPicPr>
          <p:cNvPr id="9" name="Picture 9" descr="Icon&#10;&#10;Description automatically generated">
            <a:extLst>
              <a:ext uri="{FF2B5EF4-FFF2-40B4-BE49-F238E27FC236}">
                <a16:creationId xmlns:a16="http://schemas.microsoft.com/office/drawing/2014/main" id="{E05B4CEF-7DEA-B85B-6C9A-B06EA042F69B}"/>
              </a:ext>
            </a:extLst>
          </p:cNvPr>
          <p:cNvPicPr>
            <a:picLocks noChangeAspect="1"/>
          </p:cNvPicPr>
          <p:nvPr/>
        </p:nvPicPr>
        <p:blipFill rotWithShape="1">
          <a:blip r:embed="rId3"/>
          <a:srcRect l="39410" t="29076" r="39410" b="29076"/>
          <a:stretch/>
        </p:blipFill>
        <p:spPr>
          <a:xfrm>
            <a:off x="3746740" y="1351072"/>
            <a:ext cx="4388627" cy="4607042"/>
          </a:xfrm>
          <a:prstGeom prst="rect">
            <a:avLst/>
          </a:prstGeom>
        </p:spPr>
      </p:pic>
      <p:sp>
        <p:nvSpPr>
          <p:cNvPr id="3" name="מלבן 2">
            <a:extLst>
              <a:ext uri="{FF2B5EF4-FFF2-40B4-BE49-F238E27FC236}">
                <a16:creationId xmlns:a16="http://schemas.microsoft.com/office/drawing/2014/main" id="{EF281765-D925-2A6E-4916-8F355C2FF095}"/>
              </a:ext>
            </a:extLst>
          </p:cNvPr>
          <p:cNvSpPr/>
          <p:nvPr/>
        </p:nvSpPr>
        <p:spPr>
          <a:xfrm>
            <a:off x="1474873" y="219375"/>
            <a:ext cx="5259974" cy="707886"/>
          </a:xfrm>
          <a:prstGeom prst="rect">
            <a:avLst/>
          </a:prstGeom>
        </p:spPr>
        <p:txBody>
          <a:bodyPr wrap="square" lIns="91440" tIns="45720" rIns="91440" bIns="45720" anchor="t">
            <a:spAutoFit/>
          </a:bodyPr>
          <a:lstStyle/>
          <a:p>
            <a:r>
              <a:rPr lang="he-IL" sz="4000" b="1" dirty="0">
                <a:latin typeface="SimplerPro"/>
                <a:cs typeface="SimplerPro"/>
              </a:rPr>
              <a:t>אפל</a:t>
            </a:r>
            <a:endParaRPr lang="he-IL" sz="4000" b="1" dirty="0" err="1">
              <a:latin typeface="SimplerPro" panose="00000500000000000000" pitchFamily="50" charset="-79"/>
              <a:cs typeface="SimplerPro" panose="00000500000000000000" pitchFamily="50" charset="-79"/>
            </a:endParaRPr>
          </a:p>
        </p:txBody>
      </p:sp>
    </p:spTree>
    <p:extLst>
      <p:ext uri="{BB962C8B-B14F-4D97-AF65-F5344CB8AC3E}">
        <p14:creationId xmlns:p14="http://schemas.microsoft.com/office/powerpoint/2010/main" val="182412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sp>
        <p:nvSpPr>
          <p:cNvPr id="3" name="מלבן 2">
            <a:extLst>
              <a:ext uri="{FF2B5EF4-FFF2-40B4-BE49-F238E27FC236}">
                <a16:creationId xmlns:a16="http://schemas.microsoft.com/office/drawing/2014/main" id="{EF281765-D925-2A6E-4916-8F355C2FF095}"/>
              </a:ext>
            </a:extLst>
          </p:cNvPr>
          <p:cNvSpPr/>
          <p:nvPr/>
        </p:nvSpPr>
        <p:spPr>
          <a:xfrm>
            <a:off x="1963703" y="2893564"/>
            <a:ext cx="7272804" cy="707886"/>
          </a:xfrm>
          <a:prstGeom prst="rect">
            <a:avLst/>
          </a:prstGeom>
        </p:spPr>
        <p:txBody>
          <a:bodyPr wrap="square" lIns="91440" tIns="45720" rIns="91440" bIns="45720" anchor="t">
            <a:spAutoFit/>
          </a:bodyPr>
          <a:lstStyle/>
          <a:p>
            <a:r>
              <a:rPr lang="he-IL" sz="4000" b="1" dirty="0">
                <a:latin typeface="SimplerPro"/>
                <a:cs typeface="SimplerPro"/>
              </a:rPr>
              <a:t>מה צבעי הלוגו מספרים לנו...</a:t>
            </a:r>
            <a:endParaRPr lang="he-IL" sz="4000" b="1" dirty="0" err="1">
              <a:latin typeface="SimplerPro" panose="00000500000000000000" pitchFamily="50" charset="-79"/>
              <a:cs typeface="SimplerPro" panose="00000500000000000000" pitchFamily="50" charset="-79"/>
            </a:endParaRPr>
          </a:p>
        </p:txBody>
      </p:sp>
    </p:spTree>
    <p:extLst>
      <p:ext uri="{BB962C8B-B14F-4D97-AF65-F5344CB8AC3E}">
        <p14:creationId xmlns:p14="http://schemas.microsoft.com/office/powerpoint/2010/main" val="34482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B0FB182-C3EF-5CA4-0043-81A1440C7754}"/>
              </a:ext>
            </a:extLst>
          </p:cNvPr>
          <p:cNvPicPr>
            <a:picLocks noChangeAspect="1"/>
          </p:cNvPicPr>
          <p:nvPr/>
        </p:nvPicPr>
        <p:blipFill rotWithShape="1">
          <a:blip r:embed="rId3"/>
          <a:srcRect l="14028" t="1736" r="12283" b="207"/>
          <a:stretch/>
        </p:blipFill>
        <p:spPr>
          <a:xfrm>
            <a:off x="-92016" y="-85238"/>
            <a:ext cx="7881011" cy="7028664"/>
          </a:xfrm>
          <a:prstGeom prst="rect">
            <a:avLst/>
          </a:prstGeom>
        </p:spPr>
      </p:pic>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7566565" y="1271145"/>
            <a:ext cx="4107034" cy="707886"/>
          </a:xfrm>
          <a:prstGeom prst="rect">
            <a:avLst/>
          </a:prstGeom>
        </p:spPr>
        <p:txBody>
          <a:bodyPr wrap="square" lIns="91440" tIns="45720" rIns="91440" bIns="45720" anchor="t">
            <a:spAutoFit/>
          </a:bodyPr>
          <a:lstStyle/>
          <a:p>
            <a:pPr algn="ctr"/>
            <a:r>
              <a:rPr lang="he-IL" sz="4000" b="1" dirty="0">
                <a:latin typeface="SimplerPro"/>
                <a:cs typeface="SimplerPro"/>
              </a:rPr>
              <a:t>מה זה שיווק? </a:t>
            </a:r>
            <a:endParaRPr lang="he-IL" sz="4000" b="1" dirty="0">
              <a:latin typeface="SimplerPro" panose="00000500000000000000" pitchFamily="50" charset="-79"/>
              <a:cs typeface="SimplerPro" panose="00000500000000000000" pitchFamily="50" charset="-79"/>
            </a:endParaRP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9">
            <a:extLst>
              <a:ext uri="{FF2B5EF4-FFF2-40B4-BE49-F238E27FC236}">
                <a16:creationId xmlns:a16="http://schemas.microsoft.com/office/drawing/2014/main" id="{5ABD927C-D85B-F55D-8AE8-B4CEA4128C52}"/>
              </a:ext>
            </a:extLst>
          </p:cNvPr>
          <p:cNvSpPr/>
          <p:nvPr/>
        </p:nvSpPr>
        <p:spPr>
          <a:xfrm>
            <a:off x="7786780" y="2003962"/>
            <a:ext cx="3808734" cy="2246769"/>
          </a:xfrm>
          <a:prstGeom prst="rect">
            <a:avLst/>
          </a:prstGeom>
        </p:spPr>
        <p:txBody>
          <a:bodyPr wrap="square" lIns="91440" tIns="45720" rIns="91440" bIns="45720" anchor="t">
            <a:spAutoFit/>
          </a:bodyPr>
          <a:lstStyle/>
          <a:p>
            <a:pPr algn="ctr"/>
            <a:r>
              <a:rPr lang="he-IL" sz="2800" b="1" dirty="0">
                <a:ea typeface="+mn-lt"/>
                <a:cs typeface="+mn-lt"/>
              </a:rPr>
              <a:t>קידום ומכירת מוצרים או שירותים לאנשים </a:t>
            </a:r>
            <a:endParaRPr lang="he-IL" sz="2800" dirty="0">
              <a:cs typeface="Calibri"/>
            </a:endParaRPr>
          </a:p>
          <a:p>
            <a:pPr marL="457200" indent="-457200">
              <a:buFont typeface="Calibri"/>
              <a:buChar char="-"/>
            </a:pPr>
            <a:endParaRPr lang="he-IL" sz="2800" dirty="0">
              <a:latin typeface="Calibri"/>
              <a:cs typeface="Calibri"/>
            </a:endParaRPr>
          </a:p>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8" name="מלבן 10">
            <a:extLst>
              <a:ext uri="{FF2B5EF4-FFF2-40B4-BE49-F238E27FC236}">
                <a16:creationId xmlns:a16="http://schemas.microsoft.com/office/drawing/2014/main" id="{C84543C1-12F5-991A-4D7F-F8ED865A4CEF}"/>
              </a:ext>
            </a:extLst>
          </p:cNvPr>
          <p:cNvSpPr/>
          <p:nvPr/>
        </p:nvSpPr>
        <p:spPr>
          <a:xfrm>
            <a:off x="7638451" y="3514012"/>
            <a:ext cx="4107034" cy="707886"/>
          </a:xfrm>
          <a:prstGeom prst="rect">
            <a:avLst/>
          </a:prstGeom>
        </p:spPr>
        <p:txBody>
          <a:bodyPr wrap="square" lIns="91440" tIns="45720" rIns="91440" bIns="45720" anchor="t">
            <a:spAutoFit/>
          </a:bodyPr>
          <a:lstStyle/>
          <a:p>
            <a:pPr algn="ctr"/>
            <a:r>
              <a:rPr lang="he-IL" sz="4000" b="1" dirty="0">
                <a:latin typeface="SimplerPro"/>
                <a:cs typeface="SimplerPro"/>
              </a:rPr>
              <a:t>דוכן לימונדה </a:t>
            </a:r>
            <a:endParaRPr lang="he-IL" sz="4000" b="1" dirty="0">
              <a:latin typeface="SimplerPro" panose="00000500000000000000" pitchFamily="50" charset="-79"/>
              <a:cs typeface="SimplerPro" panose="00000500000000000000" pitchFamily="50" charset="-79"/>
            </a:endParaRPr>
          </a:p>
        </p:txBody>
      </p:sp>
      <p:sp>
        <p:nvSpPr>
          <p:cNvPr id="9" name="מלבן 9">
            <a:extLst>
              <a:ext uri="{FF2B5EF4-FFF2-40B4-BE49-F238E27FC236}">
                <a16:creationId xmlns:a16="http://schemas.microsoft.com/office/drawing/2014/main" id="{FA1B2D75-88D8-990E-F8BF-427697F4A06C}"/>
              </a:ext>
            </a:extLst>
          </p:cNvPr>
          <p:cNvSpPr/>
          <p:nvPr/>
        </p:nvSpPr>
        <p:spPr>
          <a:xfrm>
            <a:off x="7786779" y="4232452"/>
            <a:ext cx="3808734" cy="2246769"/>
          </a:xfrm>
          <a:prstGeom prst="rect">
            <a:avLst/>
          </a:prstGeom>
        </p:spPr>
        <p:txBody>
          <a:bodyPr wrap="square" lIns="91440" tIns="45720" rIns="91440" bIns="45720" anchor="t">
            <a:spAutoFit/>
          </a:bodyPr>
          <a:lstStyle/>
          <a:p>
            <a:pPr algn="ctr"/>
            <a:r>
              <a:rPr lang="he-IL" sz="2800" b="1" dirty="0">
                <a:cs typeface="Calibri"/>
              </a:rPr>
              <a:t>איך הילדים משווקים את דוכן הלימונדה? </a:t>
            </a:r>
          </a:p>
          <a:p>
            <a:pPr marL="457200" indent="-457200">
              <a:buFont typeface="Calibri"/>
              <a:buChar char="-"/>
            </a:pPr>
            <a:endParaRPr lang="he-IL" sz="2800" dirty="0">
              <a:latin typeface="Calibri"/>
              <a:cs typeface="Calibri"/>
            </a:endParaRPr>
          </a:p>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Tree>
    <p:extLst>
      <p:ext uri="{BB962C8B-B14F-4D97-AF65-F5344CB8AC3E}">
        <p14:creationId xmlns:p14="http://schemas.microsoft.com/office/powerpoint/2010/main" val="196995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831756" y="1708617"/>
            <a:ext cx="10528487" cy="295465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אדום </a:t>
            </a:r>
            <a:endParaRPr lang="he-IL" sz="4800" b="1" dirty="0">
              <a:solidFill>
                <a:schemeClr val="bg1"/>
              </a:solidFill>
              <a:latin typeface="SimplerPro" panose="00000500000000000000" pitchFamily="50" charset="-79"/>
              <a:cs typeface="SimplerPro" panose="00000500000000000000" pitchFamily="50" charset="-79"/>
            </a:endParaRPr>
          </a:p>
          <a:p>
            <a:pPr algn="ctr"/>
            <a:r>
              <a:rPr lang="he-IL" sz="3600" dirty="0">
                <a:solidFill>
                  <a:schemeClr val="bg1"/>
                </a:solidFill>
                <a:latin typeface="SimplerPro"/>
                <a:cs typeface="SimplerPro"/>
              </a:rPr>
              <a:t>צבע המסמל כוח, בולטות ,אהבה ותשוקה </a:t>
            </a:r>
            <a:endParaRPr lang="he-IL" sz="3600" dirty="0">
              <a:solidFill>
                <a:schemeClr val="bg1"/>
              </a:solidFill>
              <a:latin typeface="SimplerPro" panose="00000500000000000000" pitchFamily="50" charset="-79"/>
              <a:cs typeface="SimplerPro" panose="00000500000000000000" pitchFamily="50" charset="-79"/>
            </a:endParaRPr>
          </a:p>
          <a:p>
            <a:pPr algn="ctr"/>
            <a:endParaRPr lang="he-IL" sz="2800" dirty="0">
              <a:solidFill>
                <a:schemeClr val="bg1"/>
              </a:solidFill>
              <a:latin typeface="SimplerPro" panose="00000500000000000000" pitchFamily="50" charset="-79"/>
              <a:cs typeface="SimplerPro" panose="00000500000000000000" pitchFamily="50" charset="-79"/>
            </a:endParaRPr>
          </a:p>
          <a:p>
            <a:pPr algn="ctr"/>
            <a:endParaRPr lang="he-IL" sz="2800" dirty="0">
              <a:solidFill>
                <a:srgbClr val="FFFFFF"/>
              </a:solidFill>
              <a:latin typeface="SimplerPro" panose="00000500000000000000" pitchFamily="50" charset="-79"/>
              <a:cs typeface="SimplerPro" panose="00000500000000000000" pitchFamily="50" charset="-79"/>
            </a:endParaRPr>
          </a:p>
          <a:p>
            <a:pPr algn="ctr"/>
            <a:endParaRPr lang="he-IL">
              <a:solidFill>
                <a:srgbClr val="000000"/>
              </a:solidFill>
              <a:latin typeface="Calibri" panose="020F0502020204030204"/>
              <a:cs typeface="Arial" panose="020B0604020202020204" pitchFamily="34" charset="0"/>
            </a:endParaRPr>
          </a:p>
          <a:p>
            <a:pPr algn="ctr"/>
            <a:endParaRPr lang="he-IL" sz="2800" dirty="0">
              <a:solidFill>
                <a:srgbClr val="FFFFFF"/>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4" name="Picture 5">
            <a:extLst>
              <a:ext uri="{FF2B5EF4-FFF2-40B4-BE49-F238E27FC236}">
                <a16:creationId xmlns:a16="http://schemas.microsoft.com/office/drawing/2014/main" id="{802EBAEE-26A9-8AA6-27A1-DA3F20D8E853}"/>
              </a:ext>
            </a:extLst>
          </p:cNvPr>
          <p:cNvPicPr>
            <a:picLocks noChangeAspect="1"/>
          </p:cNvPicPr>
          <p:nvPr/>
        </p:nvPicPr>
        <p:blipFill>
          <a:blip r:embed="rId2"/>
          <a:stretch>
            <a:fillRect/>
          </a:stretch>
        </p:blipFill>
        <p:spPr>
          <a:xfrm>
            <a:off x="411192" y="3438804"/>
            <a:ext cx="3807125" cy="1259980"/>
          </a:xfrm>
          <a:prstGeom prst="rect">
            <a:avLst/>
          </a:prstGeom>
        </p:spPr>
      </p:pic>
      <p:pic>
        <p:nvPicPr>
          <p:cNvPr id="6" name="Picture 7" descr="Logo, company name&#10;&#10;Description automatically generated">
            <a:extLst>
              <a:ext uri="{FF2B5EF4-FFF2-40B4-BE49-F238E27FC236}">
                <a16:creationId xmlns:a16="http://schemas.microsoft.com/office/drawing/2014/main" id="{D349FAAC-0FD8-2486-C6C5-A55C0E774B03}"/>
              </a:ext>
            </a:extLst>
          </p:cNvPr>
          <p:cNvPicPr>
            <a:picLocks noChangeAspect="1"/>
          </p:cNvPicPr>
          <p:nvPr/>
        </p:nvPicPr>
        <p:blipFill>
          <a:blip r:embed="rId3"/>
          <a:stretch>
            <a:fillRect/>
          </a:stretch>
        </p:blipFill>
        <p:spPr>
          <a:xfrm>
            <a:off x="4379343" y="3434714"/>
            <a:ext cx="2139351" cy="1282538"/>
          </a:xfrm>
          <a:prstGeom prst="rect">
            <a:avLst/>
          </a:prstGeom>
        </p:spPr>
      </p:pic>
      <p:pic>
        <p:nvPicPr>
          <p:cNvPr id="8" name="Picture 8" descr="Icon&#10;&#10;Description automatically generated">
            <a:extLst>
              <a:ext uri="{FF2B5EF4-FFF2-40B4-BE49-F238E27FC236}">
                <a16:creationId xmlns:a16="http://schemas.microsoft.com/office/drawing/2014/main" id="{D64ACD3E-8C5E-FE4B-3357-1A15BF100DAC}"/>
              </a:ext>
            </a:extLst>
          </p:cNvPr>
          <p:cNvPicPr>
            <a:picLocks noChangeAspect="1"/>
          </p:cNvPicPr>
          <p:nvPr/>
        </p:nvPicPr>
        <p:blipFill>
          <a:blip r:embed="rId4"/>
          <a:stretch>
            <a:fillRect/>
          </a:stretch>
        </p:blipFill>
        <p:spPr>
          <a:xfrm>
            <a:off x="6650967" y="3477844"/>
            <a:ext cx="2096219" cy="1239406"/>
          </a:xfrm>
          <a:prstGeom prst="rect">
            <a:avLst/>
          </a:prstGeom>
        </p:spPr>
      </p:pic>
      <p:pic>
        <p:nvPicPr>
          <p:cNvPr id="9" name="Picture 9" descr="Icon&#10;&#10;Description automatically generated">
            <a:extLst>
              <a:ext uri="{FF2B5EF4-FFF2-40B4-BE49-F238E27FC236}">
                <a16:creationId xmlns:a16="http://schemas.microsoft.com/office/drawing/2014/main" id="{125C6F45-8E8D-3D96-14B8-F090841E5E41}"/>
              </a:ext>
            </a:extLst>
          </p:cNvPr>
          <p:cNvPicPr>
            <a:picLocks noChangeAspect="1"/>
          </p:cNvPicPr>
          <p:nvPr/>
        </p:nvPicPr>
        <p:blipFill>
          <a:blip r:embed="rId5"/>
          <a:stretch>
            <a:fillRect/>
          </a:stretch>
        </p:blipFill>
        <p:spPr>
          <a:xfrm>
            <a:off x="8865080" y="3474079"/>
            <a:ext cx="3030747" cy="1261312"/>
          </a:xfrm>
          <a:prstGeom prst="rect">
            <a:avLst/>
          </a:prstGeom>
        </p:spPr>
      </p:pic>
      <p:sp>
        <p:nvSpPr>
          <p:cNvPr id="10" name="מלבן 2">
            <a:extLst>
              <a:ext uri="{FF2B5EF4-FFF2-40B4-BE49-F238E27FC236}">
                <a16:creationId xmlns:a16="http://schemas.microsoft.com/office/drawing/2014/main" id="{2CC07F87-FC00-7327-8A5E-0109765999E3}"/>
              </a:ext>
            </a:extLst>
          </p:cNvPr>
          <p:cNvSpPr/>
          <p:nvPr/>
        </p:nvSpPr>
        <p:spPr>
          <a:xfrm>
            <a:off x="2984495" y="837602"/>
            <a:ext cx="6223257" cy="707886"/>
          </a:xfrm>
          <a:prstGeom prst="rect">
            <a:avLst/>
          </a:prstGeom>
        </p:spPr>
        <p:txBody>
          <a:bodyPr wrap="square" lIns="91440" tIns="45720" rIns="91440" bIns="45720" anchor="t">
            <a:spAutoFit/>
          </a:bodyPr>
          <a:lstStyle/>
          <a:p>
            <a:r>
              <a:rPr lang="he-IL" sz="4000" b="1" dirty="0">
                <a:solidFill>
                  <a:schemeClr val="bg1"/>
                </a:solidFill>
                <a:latin typeface="SimplerPro"/>
                <a:cs typeface="SimplerPro"/>
              </a:rPr>
              <a:t>מה מסמלים הצבעים בלוגו?</a:t>
            </a:r>
            <a:endParaRPr lang="he-IL" sz="4000" b="1" dirty="0">
              <a:solidFill>
                <a:schemeClr val="bg1"/>
              </a:solidFill>
              <a:latin typeface="SimplerPro" panose="00000500000000000000" pitchFamily="50" charset="-79"/>
              <a:cs typeface="SimplerPro" panose="00000500000000000000" pitchFamily="50" charset="-79"/>
            </a:endParaRPr>
          </a:p>
        </p:txBody>
      </p:sp>
    </p:spTree>
    <p:extLst>
      <p:ext uri="{BB962C8B-B14F-4D97-AF65-F5344CB8AC3E}">
        <p14:creationId xmlns:p14="http://schemas.microsoft.com/office/powerpoint/2010/main" val="39822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rgbClr val="FFFF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831756" y="1277296"/>
            <a:ext cx="10528487" cy="2523768"/>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צהוב </a:t>
            </a:r>
            <a:endParaRPr lang="he-IL" sz="4800" b="1">
              <a:solidFill>
                <a:schemeClr val="bg1"/>
              </a:solidFill>
              <a:latin typeface="SimplerPro" panose="00000500000000000000" pitchFamily="50" charset="-79"/>
              <a:cs typeface="SimplerPro" panose="00000500000000000000" pitchFamily="50" charset="-79"/>
            </a:endParaRPr>
          </a:p>
          <a:p>
            <a:pPr algn="ctr"/>
            <a:r>
              <a:rPr lang="he-IL" sz="3600" dirty="0">
                <a:solidFill>
                  <a:schemeClr val="bg1"/>
                </a:solidFill>
                <a:latin typeface="SimplerPro"/>
                <a:cs typeface="SimplerPro"/>
              </a:rPr>
              <a:t>צבע המסמל חום, אופטימיות ושמחה</a:t>
            </a:r>
            <a:r>
              <a:rPr lang="he-IL" sz="2800" dirty="0">
                <a:solidFill>
                  <a:schemeClr val="bg1"/>
                </a:solidFill>
                <a:latin typeface="SimplerPro"/>
                <a:cs typeface="SimplerPro"/>
              </a:rPr>
              <a:t> </a:t>
            </a:r>
            <a:endParaRPr lang="he-IL" sz="2800" dirty="0">
              <a:solidFill>
                <a:schemeClr val="bg1"/>
              </a:solidFill>
              <a:latin typeface="SimplerPro" panose="00000500000000000000" pitchFamily="50" charset="-79"/>
              <a:cs typeface="SimplerPro" panose="00000500000000000000" pitchFamily="50" charset="-79"/>
            </a:endParaRPr>
          </a:p>
          <a:p>
            <a:pPr algn="ctr"/>
            <a:endParaRPr lang="he-IL" sz="2800" dirty="0">
              <a:solidFill>
                <a:schemeClr val="bg1"/>
              </a:solidFill>
              <a:latin typeface="SimplerPro" panose="00000500000000000000" pitchFamily="50" charset="-79"/>
              <a:cs typeface="SimplerPro" panose="00000500000000000000" pitchFamily="50" charset="-79"/>
            </a:endParaRPr>
          </a:p>
          <a:p>
            <a:pPr algn="ctr"/>
            <a:endParaRPr lang="he-IL"/>
          </a:p>
          <a:p>
            <a:pPr algn="ctr"/>
            <a:endParaRPr lang="he-IL" sz="28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a:extLst>
              <a:ext uri="{FF2B5EF4-FFF2-40B4-BE49-F238E27FC236}">
                <a16:creationId xmlns:a16="http://schemas.microsoft.com/office/drawing/2014/main" id="{085FD1E5-E775-9688-96D5-DFA235A26471}"/>
              </a:ext>
            </a:extLst>
          </p:cNvPr>
          <p:cNvPicPr>
            <a:picLocks noChangeAspect="1"/>
          </p:cNvPicPr>
          <p:nvPr/>
        </p:nvPicPr>
        <p:blipFill>
          <a:blip r:embed="rId2"/>
          <a:stretch>
            <a:fillRect/>
          </a:stretch>
        </p:blipFill>
        <p:spPr>
          <a:xfrm>
            <a:off x="1240676" y="3217024"/>
            <a:ext cx="2047515" cy="1761046"/>
          </a:xfrm>
          <a:prstGeom prst="rect">
            <a:avLst/>
          </a:prstGeom>
        </p:spPr>
      </p:pic>
      <p:pic>
        <p:nvPicPr>
          <p:cNvPr id="4" name="Picture 5" descr="Logo&#10;&#10;Description automatically generated">
            <a:extLst>
              <a:ext uri="{FF2B5EF4-FFF2-40B4-BE49-F238E27FC236}">
                <a16:creationId xmlns:a16="http://schemas.microsoft.com/office/drawing/2014/main" id="{223CDDFC-FEC6-F1DA-F6B0-B536BFF32883}"/>
              </a:ext>
            </a:extLst>
          </p:cNvPr>
          <p:cNvPicPr>
            <a:picLocks noChangeAspect="1"/>
          </p:cNvPicPr>
          <p:nvPr/>
        </p:nvPicPr>
        <p:blipFill>
          <a:blip r:embed="rId3"/>
          <a:stretch>
            <a:fillRect/>
          </a:stretch>
        </p:blipFill>
        <p:spPr>
          <a:xfrm>
            <a:off x="3979654" y="3148192"/>
            <a:ext cx="1874808" cy="1884333"/>
          </a:xfrm>
          <a:prstGeom prst="rect">
            <a:avLst/>
          </a:prstGeom>
        </p:spPr>
      </p:pic>
      <p:pic>
        <p:nvPicPr>
          <p:cNvPr id="6" name="Picture 7" descr="A picture containing text&#10;&#10;Description automatically generated">
            <a:extLst>
              <a:ext uri="{FF2B5EF4-FFF2-40B4-BE49-F238E27FC236}">
                <a16:creationId xmlns:a16="http://schemas.microsoft.com/office/drawing/2014/main" id="{BB8C2002-EAE8-E910-2C0E-CE9810C36C1A}"/>
              </a:ext>
            </a:extLst>
          </p:cNvPr>
          <p:cNvPicPr>
            <a:picLocks noChangeAspect="1"/>
          </p:cNvPicPr>
          <p:nvPr/>
        </p:nvPicPr>
        <p:blipFill>
          <a:blip r:embed="rId4"/>
          <a:stretch>
            <a:fillRect/>
          </a:stretch>
        </p:blipFill>
        <p:spPr>
          <a:xfrm>
            <a:off x="9249944" y="3025354"/>
            <a:ext cx="1225850" cy="2000611"/>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7B21D057-FEF3-1DE7-1904-58E7EBED5284}"/>
              </a:ext>
            </a:extLst>
          </p:cNvPr>
          <p:cNvPicPr>
            <a:picLocks noChangeAspect="1"/>
          </p:cNvPicPr>
          <p:nvPr/>
        </p:nvPicPr>
        <p:blipFill rotWithShape="1">
          <a:blip r:embed="rId5"/>
          <a:srcRect l="21224" t="176" r="22449" b="-1429"/>
          <a:stretch/>
        </p:blipFill>
        <p:spPr>
          <a:xfrm>
            <a:off x="6404574" y="3024096"/>
            <a:ext cx="1984688" cy="2010930"/>
          </a:xfrm>
          <a:prstGeom prst="rect">
            <a:avLst/>
          </a:prstGeom>
        </p:spPr>
      </p:pic>
    </p:spTree>
    <p:extLst>
      <p:ext uri="{BB962C8B-B14F-4D97-AF65-F5344CB8AC3E}">
        <p14:creationId xmlns:p14="http://schemas.microsoft.com/office/powerpoint/2010/main" val="761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903643" y="1133523"/>
            <a:ext cx="10528487" cy="2246769"/>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כחול</a:t>
            </a:r>
            <a:endParaRPr lang="he-IL" sz="4800" b="1">
              <a:solidFill>
                <a:schemeClr val="bg1"/>
              </a:solidFill>
              <a:latin typeface="SimplerPro" panose="00000500000000000000" pitchFamily="50" charset="-79"/>
              <a:cs typeface="SimplerPro" panose="00000500000000000000" pitchFamily="50" charset="-79"/>
            </a:endParaRPr>
          </a:p>
          <a:p>
            <a:pPr algn="ctr"/>
            <a:r>
              <a:rPr lang="he-IL" sz="3600" dirty="0">
                <a:solidFill>
                  <a:schemeClr val="bg1"/>
                </a:solidFill>
                <a:latin typeface="SimplerPro"/>
                <a:cs typeface="SimplerPro"/>
              </a:rPr>
              <a:t>צבע המסמל אמינות, חוכמה, ביטחון ומחויבות</a:t>
            </a:r>
            <a:r>
              <a:rPr lang="he-IL" sz="2800" dirty="0">
                <a:solidFill>
                  <a:schemeClr val="bg1"/>
                </a:solidFill>
                <a:latin typeface="SimplerPro"/>
                <a:cs typeface="SimplerPro"/>
              </a:rPr>
              <a:t>. </a:t>
            </a:r>
            <a:endParaRPr lang="he-IL" sz="2800" dirty="0">
              <a:solidFill>
                <a:schemeClr val="bg1"/>
              </a:solidFill>
              <a:latin typeface="SimplerPro" panose="00000500000000000000" pitchFamily="50" charset="-79"/>
              <a:cs typeface="SimplerPro" panose="00000500000000000000" pitchFamily="50" charset="-79"/>
            </a:endParaRPr>
          </a:p>
          <a:p>
            <a:pPr algn="ctr"/>
            <a:endParaRPr lang="en-US" sz="2800" dirty="0">
              <a:cs typeface="Calibri"/>
            </a:endParaRPr>
          </a:p>
          <a:p>
            <a:pPr algn="ctr"/>
            <a:endParaRPr lang="en-US" sz="2800" dirty="0">
              <a:cs typeface="Calibri"/>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8" name="Picture 8" descr="Logo, icon&#10;&#10;Description automatically generated">
            <a:extLst>
              <a:ext uri="{FF2B5EF4-FFF2-40B4-BE49-F238E27FC236}">
                <a16:creationId xmlns:a16="http://schemas.microsoft.com/office/drawing/2014/main" id="{16F56B32-A932-4D57-C047-D982ABE7675A}"/>
              </a:ext>
            </a:extLst>
          </p:cNvPr>
          <p:cNvPicPr>
            <a:picLocks noChangeAspect="1"/>
          </p:cNvPicPr>
          <p:nvPr/>
        </p:nvPicPr>
        <p:blipFill rotWithShape="1">
          <a:blip r:embed="rId2"/>
          <a:srcRect l="28272" r="30366" b="1064"/>
          <a:stretch/>
        </p:blipFill>
        <p:spPr>
          <a:xfrm>
            <a:off x="1245078" y="3187641"/>
            <a:ext cx="1551569" cy="1819879"/>
          </a:xfrm>
          <a:prstGeom prst="rect">
            <a:avLst/>
          </a:prstGeom>
        </p:spPr>
      </p:pic>
      <p:pic>
        <p:nvPicPr>
          <p:cNvPr id="9" name="Picture 9" descr="A picture containing logo&#10;&#10;Description automatically generated">
            <a:extLst>
              <a:ext uri="{FF2B5EF4-FFF2-40B4-BE49-F238E27FC236}">
                <a16:creationId xmlns:a16="http://schemas.microsoft.com/office/drawing/2014/main" id="{6DA8D912-B1CA-EA30-3012-F574B6FCCE73}"/>
              </a:ext>
            </a:extLst>
          </p:cNvPr>
          <p:cNvPicPr>
            <a:picLocks noChangeAspect="1"/>
          </p:cNvPicPr>
          <p:nvPr/>
        </p:nvPicPr>
        <p:blipFill rotWithShape="1">
          <a:blip r:embed="rId3"/>
          <a:srcRect l="13374" t="24626" r="41033" b="28978"/>
          <a:stretch/>
        </p:blipFill>
        <p:spPr>
          <a:xfrm>
            <a:off x="6406552" y="3186324"/>
            <a:ext cx="3158097" cy="1915570"/>
          </a:xfrm>
          <a:prstGeom prst="rect">
            <a:avLst/>
          </a:prstGeom>
        </p:spPr>
      </p:pic>
      <p:pic>
        <p:nvPicPr>
          <p:cNvPr id="12" name="Picture 12" descr="Icon&#10;&#10;Description automatically generated">
            <a:extLst>
              <a:ext uri="{FF2B5EF4-FFF2-40B4-BE49-F238E27FC236}">
                <a16:creationId xmlns:a16="http://schemas.microsoft.com/office/drawing/2014/main" id="{7D4AA9C2-AFAE-BA54-DD8F-0B4521415F66}"/>
              </a:ext>
            </a:extLst>
          </p:cNvPr>
          <p:cNvPicPr>
            <a:picLocks noChangeAspect="1"/>
          </p:cNvPicPr>
          <p:nvPr/>
        </p:nvPicPr>
        <p:blipFill rotWithShape="1">
          <a:blip r:embed="rId4"/>
          <a:srcRect l="12281" t="8270" r="11404" b="9091"/>
          <a:stretch/>
        </p:blipFill>
        <p:spPr>
          <a:xfrm>
            <a:off x="9916783" y="3182379"/>
            <a:ext cx="1777307" cy="1887987"/>
          </a:xfrm>
          <a:prstGeom prst="rect">
            <a:avLst/>
          </a:prstGeom>
        </p:spPr>
      </p:pic>
      <p:pic>
        <p:nvPicPr>
          <p:cNvPr id="16" name="Picture 16" descr="Graphical user interface, text&#10;&#10;Description automatically generated">
            <a:extLst>
              <a:ext uri="{FF2B5EF4-FFF2-40B4-BE49-F238E27FC236}">
                <a16:creationId xmlns:a16="http://schemas.microsoft.com/office/drawing/2014/main" id="{4AE32CE0-49DB-4586-6317-019E175AB7B2}"/>
              </a:ext>
            </a:extLst>
          </p:cNvPr>
          <p:cNvPicPr>
            <a:picLocks noChangeAspect="1"/>
          </p:cNvPicPr>
          <p:nvPr/>
        </p:nvPicPr>
        <p:blipFill>
          <a:blip r:embed="rId5"/>
          <a:stretch>
            <a:fillRect/>
          </a:stretch>
        </p:blipFill>
        <p:spPr>
          <a:xfrm>
            <a:off x="3190427" y="3190067"/>
            <a:ext cx="2906922" cy="1901226"/>
          </a:xfrm>
          <a:prstGeom prst="rect">
            <a:avLst/>
          </a:prstGeom>
        </p:spPr>
      </p:pic>
    </p:spTree>
    <p:extLst>
      <p:ext uri="{BB962C8B-B14F-4D97-AF65-F5344CB8AC3E}">
        <p14:creationId xmlns:p14="http://schemas.microsoft.com/office/powerpoint/2010/main" val="66616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rgbClr val="699E3B"/>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774247" y="1334806"/>
            <a:ext cx="10528487" cy="2369880"/>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ירוק</a:t>
            </a:r>
          </a:p>
          <a:p>
            <a:pPr algn="ctr"/>
            <a:r>
              <a:rPr lang="he-IL" sz="3600" dirty="0">
                <a:solidFill>
                  <a:schemeClr val="bg1"/>
                </a:solidFill>
                <a:latin typeface="SimplerPro"/>
                <a:cs typeface="SimplerPro"/>
              </a:rPr>
              <a:t>צבע המסמל רוגע, רענן ושמרנות. </a:t>
            </a:r>
            <a:endParaRPr lang="he-IL" sz="3600" dirty="0">
              <a:solidFill>
                <a:schemeClr val="bg1"/>
              </a:solidFill>
              <a:latin typeface="SimplerPro" panose="00000500000000000000" pitchFamily="50" charset="-79"/>
              <a:cs typeface="SimplerPro" panose="00000500000000000000" pitchFamily="50" charset="-79"/>
            </a:endParaRPr>
          </a:p>
          <a:p>
            <a:pPr algn="ctr"/>
            <a:endParaRPr lang="he-IL" sz="3600" dirty="0">
              <a:solidFill>
                <a:schemeClr val="bg1"/>
              </a:solidFill>
              <a:latin typeface="SimplerPro" panose="00000500000000000000" pitchFamily="50" charset="-79"/>
              <a:cs typeface="SimplerPro" panose="00000500000000000000" pitchFamily="50" charset="-79"/>
            </a:endParaRPr>
          </a:p>
          <a:p>
            <a:pPr algn="ctr"/>
            <a:endParaRPr lang="en-US" sz="2800" dirty="0">
              <a:cs typeface="Calibri"/>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4" name="Picture 5" descr="Icon&#10;&#10;Description automatically generated">
            <a:extLst>
              <a:ext uri="{FF2B5EF4-FFF2-40B4-BE49-F238E27FC236}">
                <a16:creationId xmlns:a16="http://schemas.microsoft.com/office/drawing/2014/main" id="{8CC70D14-240A-A20E-1A4F-3F7E1DD14680}"/>
              </a:ext>
            </a:extLst>
          </p:cNvPr>
          <p:cNvPicPr>
            <a:picLocks noChangeAspect="1"/>
          </p:cNvPicPr>
          <p:nvPr/>
        </p:nvPicPr>
        <p:blipFill>
          <a:blip r:embed="rId2"/>
          <a:stretch>
            <a:fillRect/>
          </a:stretch>
        </p:blipFill>
        <p:spPr>
          <a:xfrm>
            <a:off x="7216266" y="3341569"/>
            <a:ext cx="1842637" cy="1885769"/>
          </a:xfrm>
          <a:prstGeom prst="rect">
            <a:avLst/>
          </a:prstGeom>
        </p:spPr>
      </p:pic>
      <p:pic>
        <p:nvPicPr>
          <p:cNvPr id="6" name="Picture 7">
            <a:extLst>
              <a:ext uri="{FF2B5EF4-FFF2-40B4-BE49-F238E27FC236}">
                <a16:creationId xmlns:a16="http://schemas.microsoft.com/office/drawing/2014/main" id="{9176A2C9-BDDD-752C-7897-7E816D599700}"/>
              </a:ext>
            </a:extLst>
          </p:cNvPr>
          <p:cNvPicPr>
            <a:picLocks noChangeAspect="1"/>
          </p:cNvPicPr>
          <p:nvPr/>
        </p:nvPicPr>
        <p:blipFill rotWithShape="1">
          <a:blip r:embed="rId3"/>
          <a:srcRect l="55497" r="524" b="35593"/>
          <a:stretch/>
        </p:blipFill>
        <p:spPr>
          <a:xfrm>
            <a:off x="1086929" y="3339928"/>
            <a:ext cx="2155343" cy="1958937"/>
          </a:xfrm>
          <a:prstGeom prst="rect">
            <a:avLst/>
          </a:prstGeom>
        </p:spPr>
      </p:pic>
      <p:pic>
        <p:nvPicPr>
          <p:cNvPr id="8" name="Picture 8">
            <a:extLst>
              <a:ext uri="{FF2B5EF4-FFF2-40B4-BE49-F238E27FC236}">
                <a16:creationId xmlns:a16="http://schemas.microsoft.com/office/drawing/2014/main" id="{517F3611-3B5B-5FE2-C8B9-A35FD1C32068}"/>
              </a:ext>
            </a:extLst>
          </p:cNvPr>
          <p:cNvPicPr>
            <a:picLocks noChangeAspect="1"/>
          </p:cNvPicPr>
          <p:nvPr/>
        </p:nvPicPr>
        <p:blipFill rotWithShape="1">
          <a:blip r:embed="rId4"/>
          <a:srcRect t="16221" r="-671" b="24000"/>
          <a:stretch/>
        </p:blipFill>
        <p:spPr>
          <a:xfrm>
            <a:off x="3644211" y="3339860"/>
            <a:ext cx="3178302" cy="1899371"/>
          </a:xfrm>
          <a:prstGeom prst="rect">
            <a:avLst/>
          </a:prstGeom>
        </p:spPr>
      </p:pic>
      <p:pic>
        <p:nvPicPr>
          <p:cNvPr id="9" name="Picture 9" descr="A picture containing text, clipart&#10;&#10;Description automatically generated">
            <a:extLst>
              <a:ext uri="{FF2B5EF4-FFF2-40B4-BE49-F238E27FC236}">
                <a16:creationId xmlns:a16="http://schemas.microsoft.com/office/drawing/2014/main" id="{34F48061-27BB-3392-6262-35B5743DE7E8}"/>
              </a:ext>
            </a:extLst>
          </p:cNvPr>
          <p:cNvPicPr>
            <a:picLocks noChangeAspect="1"/>
          </p:cNvPicPr>
          <p:nvPr/>
        </p:nvPicPr>
        <p:blipFill rotWithShape="1">
          <a:blip r:embed="rId5"/>
          <a:srcRect l="68675" r="241" b="1025"/>
          <a:stretch/>
        </p:blipFill>
        <p:spPr>
          <a:xfrm>
            <a:off x="9440174" y="3344147"/>
            <a:ext cx="2083833" cy="1906240"/>
          </a:xfrm>
          <a:prstGeom prst="rect">
            <a:avLst/>
          </a:prstGeom>
        </p:spPr>
      </p:pic>
    </p:spTree>
    <p:extLst>
      <p:ext uri="{BB962C8B-B14F-4D97-AF65-F5344CB8AC3E}">
        <p14:creationId xmlns:p14="http://schemas.microsoft.com/office/powerpoint/2010/main" val="749950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hape&#10;&#10;Description automatically generated">
            <a:extLst>
              <a:ext uri="{FF2B5EF4-FFF2-40B4-BE49-F238E27FC236}">
                <a16:creationId xmlns:a16="http://schemas.microsoft.com/office/drawing/2014/main" id="{9B01BFC5-AB0B-D8A2-0A09-E1DE24A465E4}"/>
              </a:ext>
            </a:extLst>
          </p:cNvPr>
          <p:cNvPicPr>
            <a:picLocks noChangeAspect="1"/>
          </p:cNvPicPr>
          <p:nvPr/>
        </p:nvPicPr>
        <p:blipFill>
          <a:blip r:embed="rId2"/>
          <a:stretch>
            <a:fillRect/>
          </a:stretch>
        </p:blipFill>
        <p:spPr>
          <a:xfrm>
            <a:off x="-75481" y="-125802"/>
            <a:ext cx="12400471" cy="7109603"/>
          </a:xfrm>
          <a:prstGeom prst="rect">
            <a:avLst/>
          </a:prstGeom>
        </p:spPr>
      </p:pic>
      <p:sp>
        <p:nvSpPr>
          <p:cNvPr id="2" name="מלבן 1"/>
          <p:cNvSpPr/>
          <p:nvPr/>
        </p:nvSpPr>
        <p:spPr>
          <a:xfrm>
            <a:off x="860511" y="1377938"/>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כתום</a:t>
            </a:r>
          </a:p>
          <a:p>
            <a:pPr algn="ctr"/>
            <a:r>
              <a:rPr lang="he-IL" sz="3600" dirty="0">
                <a:solidFill>
                  <a:schemeClr val="bg1"/>
                </a:solidFill>
                <a:latin typeface="SimplerPro"/>
                <a:cs typeface="SimplerPro"/>
              </a:rPr>
              <a:t>צבע המסמל חמימות, ידידותי  ואופטימיות</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descr="A picture containing text, sign, clipart, vector graphics&#10;&#10;Description automatically generated">
            <a:extLst>
              <a:ext uri="{FF2B5EF4-FFF2-40B4-BE49-F238E27FC236}">
                <a16:creationId xmlns:a16="http://schemas.microsoft.com/office/drawing/2014/main" id="{D9B7DAE9-3978-1F71-F5E3-DE694054E302}"/>
              </a:ext>
            </a:extLst>
          </p:cNvPr>
          <p:cNvPicPr>
            <a:picLocks noChangeAspect="1"/>
          </p:cNvPicPr>
          <p:nvPr/>
        </p:nvPicPr>
        <p:blipFill>
          <a:blip r:embed="rId3"/>
          <a:stretch>
            <a:fillRect/>
          </a:stretch>
        </p:blipFill>
        <p:spPr>
          <a:xfrm>
            <a:off x="3634955" y="3358730"/>
            <a:ext cx="1989108" cy="1793935"/>
          </a:xfrm>
          <a:prstGeom prst="rect">
            <a:avLst/>
          </a:prstGeom>
        </p:spPr>
      </p:pic>
      <p:pic>
        <p:nvPicPr>
          <p:cNvPr id="6" name="Picture 7" descr="Logo&#10;&#10;Description automatically generated">
            <a:extLst>
              <a:ext uri="{FF2B5EF4-FFF2-40B4-BE49-F238E27FC236}">
                <a16:creationId xmlns:a16="http://schemas.microsoft.com/office/drawing/2014/main" id="{29E7F76B-062A-64FC-A61F-E02D37D11594}"/>
              </a:ext>
            </a:extLst>
          </p:cNvPr>
          <p:cNvPicPr>
            <a:picLocks noChangeAspect="1"/>
          </p:cNvPicPr>
          <p:nvPr/>
        </p:nvPicPr>
        <p:blipFill rotWithShape="1">
          <a:blip r:embed="rId4"/>
          <a:srcRect l="12022" r="13115" b="-1654"/>
          <a:stretch/>
        </p:blipFill>
        <p:spPr>
          <a:xfrm>
            <a:off x="5989249" y="3352171"/>
            <a:ext cx="2341898" cy="1773958"/>
          </a:xfrm>
          <a:prstGeom prst="rect">
            <a:avLst/>
          </a:prstGeom>
        </p:spPr>
      </p:pic>
      <p:pic>
        <p:nvPicPr>
          <p:cNvPr id="8" name="Picture 8" descr="Logo&#10;&#10;Description automatically generated">
            <a:extLst>
              <a:ext uri="{FF2B5EF4-FFF2-40B4-BE49-F238E27FC236}">
                <a16:creationId xmlns:a16="http://schemas.microsoft.com/office/drawing/2014/main" id="{6D79810F-2343-4C8E-2AA3-8C0E02A60790}"/>
              </a:ext>
            </a:extLst>
          </p:cNvPr>
          <p:cNvPicPr>
            <a:picLocks noChangeAspect="1"/>
          </p:cNvPicPr>
          <p:nvPr/>
        </p:nvPicPr>
        <p:blipFill rotWithShape="1">
          <a:blip r:embed="rId5"/>
          <a:srcRect t="19333" r="-671" b="21333"/>
          <a:stretch/>
        </p:blipFill>
        <p:spPr>
          <a:xfrm>
            <a:off x="8590021" y="3349475"/>
            <a:ext cx="3005775" cy="1789174"/>
          </a:xfrm>
          <a:prstGeom prst="rect">
            <a:avLst/>
          </a:prstGeom>
        </p:spPr>
      </p:pic>
      <p:pic>
        <p:nvPicPr>
          <p:cNvPr id="5" name="Picture 8" descr="Logo, company name&#10;&#10;Description automatically generated">
            <a:extLst>
              <a:ext uri="{FF2B5EF4-FFF2-40B4-BE49-F238E27FC236}">
                <a16:creationId xmlns:a16="http://schemas.microsoft.com/office/drawing/2014/main" id="{4A3B3791-9EA7-A201-90A2-B8BBEBA25C26}"/>
              </a:ext>
            </a:extLst>
          </p:cNvPr>
          <p:cNvPicPr>
            <a:picLocks noChangeAspect="1"/>
          </p:cNvPicPr>
          <p:nvPr/>
        </p:nvPicPr>
        <p:blipFill>
          <a:blip r:embed="rId6"/>
          <a:stretch>
            <a:fillRect/>
          </a:stretch>
        </p:blipFill>
        <p:spPr>
          <a:xfrm>
            <a:off x="1271947" y="3349476"/>
            <a:ext cx="1769314" cy="1769314"/>
          </a:xfrm>
          <a:prstGeom prst="rect">
            <a:avLst/>
          </a:prstGeom>
        </p:spPr>
      </p:pic>
    </p:spTree>
    <p:extLst>
      <p:ext uri="{BB962C8B-B14F-4D97-AF65-F5344CB8AC3E}">
        <p14:creationId xmlns:p14="http://schemas.microsoft.com/office/powerpoint/2010/main" val="33186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831756" y="1651107"/>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שחור </a:t>
            </a:r>
            <a:endParaRPr lang="he-IL" sz="4800" b="1">
              <a:solidFill>
                <a:schemeClr val="bg1"/>
              </a:solidFill>
              <a:latin typeface="SimplerPro" panose="00000500000000000000" pitchFamily="50" charset="-79"/>
              <a:cs typeface="SimplerPro" panose="00000500000000000000" pitchFamily="50" charset="-79"/>
            </a:endParaRPr>
          </a:p>
          <a:p>
            <a:pPr algn="ctr"/>
            <a:r>
              <a:rPr lang="he-IL" sz="3600" dirty="0">
                <a:solidFill>
                  <a:schemeClr val="bg1"/>
                </a:solidFill>
                <a:latin typeface="SimplerPro"/>
                <a:cs typeface="SimplerPro"/>
              </a:rPr>
              <a:t>צבע המסמל תעוזה, העצמה, אלגנטיות, תחכום</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descr="Logo&#10;&#10;Description automatically generated">
            <a:extLst>
              <a:ext uri="{FF2B5EF4-FFF2-40B4-BE49-F238E27FC236}">
                <a16:creationId xmlns:a16="http://schemas.microsoft.com/office/drawing/2014/main" id="{34059021-E528-70BF-8ED2-69A79FDA19D8}"/>
              </a:ext>
            </a:extLst>
          </p:cNvPr>
          <p:cNvPicPr>
            <a:picLocks noChangeAspect="1"/>
          </p:cNvPicPr>
          <p:nvPr/>
        </p:nvPicPr>
        <p:blipFill>
          <a:blip r:embed="rId2"/>
          <a:stretch>
            <a:fillRect/>
          </a:stretch>
        </p:blipFill>
        <p:spPr>
          <a:xfrm>
            <a:off x="2077080" y="3536381"/>
            <a:ext cx="1625541" cy="1639918"/>
          </a:xfrm>
          <a:prstGeom prst="rect">
            <a:avLst/>
          </a:prstGeom>
        </p:spPr>
      </p:pic>
      <p:pic>
        <p:nvPicPr>
          <p:cNvPr id="4" name="Picture 5" descr="Logo, company name&#10;&#10;Description automatically generated">
            <a:extLst>
              <a:ext uri="{FF2B5EF4-FFF2-40B4-BE49-F238E27FC236}">
                <a16:creationId xmlns:a16="http://schemas.microsoft.com/office/drawing/2014/main" id="{61161FE5-B509-03DE-3148-194647DE1298}"/>
              </a:ext>
            </a:extLst>
          </p:cNvPr>
          <p:cNvPicPr>
            <a:picLocks noChangeAspect="1"/>
          </p:cNvPicPr>
          <p:nvPr/>
        </p:nvPicPr>
        <p:blipFill>
          <a:blip r:embed="rId3"/>
          <a:stretch>
            <a:fillRect/>
          </a:stretch>
        </p:blipFill>
        <p:spPr>
          <a:xfrm>
            <a:off x="4211577" y="3538179"/>
            <a:ext cx="1640995" cy="1636323"/>
          </a:xfrm>
          <a:prstGeom prst="rect">
            <a:avLst/>
          </a:prstGeom>
        </p:spPr>
      </p:pic>
      <p:pic>
        <p:nvPicPr>
          <p:cNvPr id="6" name="Picture 7">
            <a:extLst>
              <a:ext uri="{FF2B5EF4-FFF2-40B4-BE49-F238E27FC236}">
                <a16:creationId xmlns:a16="http://schemas.microsoft.com/office/drawing/2014/main" id="{BE886011-CA55-1B08-76BC-325EED51B8EE}"/>
              </a:ext>
            </a:extLst>
          </p:cNvPr>
          <p:cNvPicPr>
            <a:picLocks noChangeAspect="1"/>
          </p:cNvPicPr>
          <p:nvPr/>
        </p:nvPicPr>
        <p:blipFill>
          <a:blip r:embed="rId4"/>
          <a:stretch>
            <a:fillRect/>
          </a:stretch>
        </p:blipFill>
        <p:spPr>
          <a:xfrm>
            <a:off x="6246513" y="3536380"/>
            <a:ext cx="1754937" cy="1697428"/>
          </a:xfrm>
          <a:prstGeom prst="rect">
            <a:avLst/>
          </a:prstGeom>
        </p:spPr>
      </p:pic>
      <p:pic>
        <p:nvPicPr>
          <p:cNvPr id="8" name="Picture 8" descr="Shape, arrow&#10;&#10;Description automatically generated">
            <a:extLst>
              <a:ext uri="{FF2B5EF4-FFF2-40B4-BE49-F238E27FC236}">
                <a16:creationId xmlns:a16="http://schemas.microsoft.com/office/drawing/2014/main" id="{0F8FE5B4-183B-C94E-D5C6-7E7003ACA155}"/>
              </a:ext>
            </a:extLst>
          </p:cNvPr>
          <p:cNvPicPr>
            <a:picLocks noChangeAspect="1"/>
          </p:cNvPicPr>
          <p:nvPr/>
        </p:nvPicPr>
        <p:blipFill>
          <a:blip r:embed="rId5"/>
          <a:stretch>
            <a:fillRect/>
          </a:stretch>
        </p:blipFill>
        <p:spPr>
          <a:xfrm>
            <a:off x="8347495" y="3534091"/>
            <a:ext cx="2326257" cy="1702007"/>
          </a:xfrm>
          <a:prstGeom prst="rect">
            <a:avLst/>
          </a:prstGeom>
        </p:spPr>
      </p:pic>
    </p:spTree>
    <p:extLst>
      <p:ext uri="{BB962C8B-B14F-4D97-AF65-F5344CB8AC3E}">
        <p14:creationId xmlns:p14="http://schemas.microsoft.com/office/powerpoint/2010/main" val="2381074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328549" y="1507334"/>
            <a:ext cx="10528487" cy="1384995"/>
          </a:xfrm>
          <a:prstGeom prst="rect">
            <a:avLst/>
          </a:prstGeom>
        </p:spPr>
        <p:txBody>
          <a:bodyPr wrap="square" lIns="91440" tIns="45720" rIns="91440" bIns="45720" anchor="t">
            <a:spAutoFit/>
          </a:bodyPr>
          <a:lstStyle/>
          <a:p>
            <a:pPr algn="ctr"/>
            <a:r>
              <a:rPr lang="he-IL" sz="4800" b="1" dirty="0">
                <a:latin typeface="SimplerPro"/>
                <a:cs typeface="SimplerPro"/>
              </a:rPr>
              <a:t>לבן </a:t>
            </a:r>
          </a:p>
          <a:p>
            <a:pPr algn="ctr"/>
            <a:r>
              <a:rPr lang="he-IL" sz="3600" b="1" dirty="0">
                <a:latin typeface="SimplerPro"/>
                <a:cs typeface="SimplerPro"/>
              </a:rPr>
              <a:t>צבע המסמל שלווה, טוהר ורצון טוב </a:t>
            </a: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descr="Logo&#10;&#10;Description automatically generated">
            <a:extLst>
              <a:ext uri="{FF2B5EF4-FFF2-40B4-BE49-F238E27FC236}">
                <a16:creationId xmlns:a16="http://schemas.microsoft.com/office/drawing/2014/main" id="{5B54EF8D-8BB2-E13D-8374-3B7415BE33CC}"/>
              </a:ext>
            </a:extLst>
          </p:cNvPr>
          <p:cNvPicPr>
            <a:picLocks noChangeAspect="1"/>
          </p:cNvPicPr>
          <p:nvPr/>
        </p:nvPicPr>
        <p:blipFill rotWithShape="1">
          <a:blip r:embed="rId2"/>
          <a:srcRect l="15475" t="-332" r="15686" b="7229"/>
          <a:stretch/>
        </p:blipFill>
        <p:spPr>
          <a:xfrm>
            <a:off x="4314391" y="3680054"/>
            <a:ext cx="2018775" cy="2228739"/>
          </a:xfrm>
          <a:prstGeom prst="rect">
            <a:avLst/>
          </a:prstGeom>
        </p:spPr>
      </p:pic>
      <p:pic>
        <p:nvPicPr>
          <p:cNvPr id="6" name="Picture 8" descr="A picture containing icon&#10;&#10;Description automatically generated">
            <a:extLst>
              <a:ext uri="{FF2B5EF4-FFF2-40B4-BE49-F238E27FC236}">
                <a16:creationId xmlns:a16="http://schemas.microsoft.com/office/drawing/2014/main" id="{86AD033F-6D9E-55EB-E0F5-37E7DFB26F64}"/>
              </a:ext>
            </a:extLst>
          </p:cNvPr>
          <p:cNvPicPr>
            <a:picLocks noChangeAspect="1"/>
          </p:cNvPicPr>
          <p:nvPr/>
        </p:nvPicPr>
        <p:blipFill rotWithShape="1">
          <a:blip r:embed="rId3"/>
          <a:srcRect l="22337" r="22819" b="667"/>
          <a:stretch/>
        </p:blipFill>
        <p:spPr>
          <a:xfrm>
            <a:off x="6581244" y="3680154"/>
            <a:ext cx="1319159" cy="2229481"/>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14DADC12-F7D1-CC7C-1DB4-0AF0DA3DF6A0}"/>
              </a:ext>
            </a:extLst>
          </p:cNvPr>
          <p:cNvPicPr>
            <a:picLocks noChangeAspect="1"/>
          </p:cNvPicPr>
          <p:nvPr/>
        </p:nvPicPr>
        <p:blipFill>
          <a:blip r:embed="rId4"/>
          <a:stretch>
            <a:fillRect/>
          </a:stretch>
        </p:blipFill>
        <p:spPr>
          <a:xfrm>
            <a:off x="8189343" y="4043411"/>
            <a:ext cx="3131388" cy="1718535"/>
          </a:xfrm>
          <a:prstGeom prst="rect">
            <a:avLst/>
          </a:prstGeom>
        </p:spPr>
      </p:pic>
      <p:pic>
        <p:nvPicPr>
          <p:cNvPr id="4" name="Picture 8" descr="Text&#10;&#10;Description automatically generated">
            <a:extLst>
              <a:ext uri="{FF2B5EF4-FFF2-40B4-BE49-F238E27FC236}">
                <a16:creationId xmlns:a16="http://schemas.microsoft.com/office/drawing/2014/main" id="{23A4675F-2205-0E26-FDA8-00C3FDEA076E}"/>
              </a:ext>
            </a:extLst>
          </p:cNvPr>
          <p:cNvPicPr>
            <a:picLocks noChangeAspect="1"/>
          </p:cNvPicPr>
          <p:nvPr/>
        </p:nvPicPr>
        <p:blipFill rotWithShape="1">
          <a:blip r:embed="rId5"/>
          <a:srcRect t="19459" r="488" b="18536"/>
          <a:stretch/>
        </p:blipFill>
        <p:spPr>
          <a:xfrm>
            <a:off x="977301" y="3586792"/>
            <a:ext cx="3537615" cy="2446158"/>
          </a:xfrm>
          <a:prstGeom prst="rect">
            <a:avLst/>
          </a:prstGeom>
        </p:spPr>
      </p:pic>
    </p:spTree>
    <p:extLst>
      <p:ext uri="{BB962C8B-B14F-4D97-AF65-F5344CB8AC3E}">
        <p14:creationId xmlns:p14="http://schemas.microsoft.com/office/powerpoint/2010/main" val="913604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831756" y="1536089"/>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סגול</a:t>
            </a:r>
          </a:p>
          <a:p>
            <a:pPr algn="ctr"/>
            <a:r>
              <a:rPr lang="he-IL" sz="3600" dirty="0">
                <a:solidFill>
                  <a:schemeClr val="bg1"/>
                </a:solidFill>
                <a:latin typeface="SimplerPro"/>
                <a:cs typeface="SimplerPro"/>
              </a:rPr>
              <a:t>צבע המסמל יצירתיות ואלגנטיות </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descr="A picture containing text, clipart&#10;&#10;Description automatically generated">
            <a:extLst>
              <a:ext uri="{FF2B5EF4-FFF2-40B4-BE49-F238E27FC236}">
                <a16:creationId xmlns:a16="http://schemas.microsoft.com/office/drawing/2014/main" id="{5628282C-4C53-ECAC-03F8-35D1FB939655}"/>
              </a:ext>
            </a:extLst>
          </p:cNvPr>
          <p:cNvPicPr>
            <a:picLocks noChangeAspect="1"/>
          </p:cNvPicPr>
          <p:nvPr/>
        </p:nvPicPr>
        <p:blipFill rotWithShape="1">
          <a:blip r:embed="rId2"/>
          <a:srcRect l="7330" t="-2381" r="5759" b="17857"/>
          <a:stretch/>
        </p:blipFill>
        <p:spPr>
          <a:xfrm>
            <a:off x="986288" y="3461240"/>
            <a:ext cx="4986445" cy="2136334"/>
          </a:xfrm>
          <a:prstGeom prst="rect">
            <a:avLst/>
          </a:prstGeom>
        </p:spPr>
      </p:pic>
      <p:pic>
        <p:nvPicPr>
          <p:cNvPr id="4" name="Picture 5">
            <a:extLst>
              <a:ext uri="{FF2B5EF4-FFF2-40B4-BE49-F238E27FC236}">
                <a16:creationId xmlns:a16="http://schemas.microsoft.com/office/drawing/2014/main" id="{CD937FDB-8798-427F-8BEE-0026EDB8FE75}"/>
              </a:ext>
            </a:extLst>
          </p:cNvPr>
          <p:cNvPicPr>
            <a:picLocks noChangeAspect="1"/>
          </p:cNvPicPr>
          <p:nvPr/>
        </p:nvPicPr>
        <p:blipFill>
          <a:blip r:embed="rId3"/>
          <a:stretch>
            <a:fillRect/>
          </a:stretch>
        </p:blipFill>
        <p:spPr>
          <a:xfrm>
            <a:off x="6246513" y="3450117"/>
            <a:ext cx="2143125" cy="2143125"/>
          </a:xfrm>
          <a:prstGeom prst="rect">
            <a:avLst/>
          </a:prstGeom>
        </p:spPr>
      </p:pic>
      <p:pic>
        <p:nvPicPr>
          <p:cNvPr id="6" name="Picture 7" descr="Logo&#10;&#10;Description automatically generated">
            <a:extLst>
              <a:ext uri="{FF2B5EF4-FFF2-40B4-BE49-F238E27FC236}">
                <a16:creationId xmlns:a16="http://schemas.microsoft.com/office/drawing/2014/main" id="{747067DB-57EF-E8EE-05E2-40EEF795C64F}"/>
              </a:ext>
            </a:extLst>
          </p:cNvPr>
          <p:cNvPicPr>
            <a:picLocks noChangeAspect="1"/>
          </p:cNvPicPr>
          <p:nvPr/>
        </p:nvPicPr>
        <p:blipFill>
          <a:blip r:embed="rId4"/>
          <a:stretch>
            <a:fillRect/>
          </a:stretch>
        </p:blipFill>
        <p:spPr>
          <a:xfrm>
            <a:off x="8690664" y="3450116"/>
            <a:ext cx="2143125" cy="2143125"/>
          </a:xfrm>
          <a:prstGeom prst="rect">
            <a:avLst/>
          </a:prstGeom>
        </p:spPr>
      </p:pic>
    </p:spTree>
    <p:extLst>
      <p:ext uri="{BB962C8B-B14F-4D97-AF65-F5344CB8AC3E}">
        <p14:creationId xmlns:p14="http://schemas.microsoft.com/office/powerpoint/2010/main" val="17611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932398" y="1507334"/>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ורוד</a:t>
            </a:r>
          </a:p>
          <a:p>
            <a:pPr algn="ctr"/>
            <a:r>
              <a:rPr lang="he-IL" sz="3600" dirty="0">
                <a:solidFill>
                  <a:schemeClr val="bg1"/>
                </a:solidFill>
                <a:latin typeface="SimplerPro"/>
                <a:cs typeface="SimplerPro"/>
              </a:rPr>
              <a:t>צבע המסמל תמימות, יופי ונעורים </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descr="Icon&#10;&#10;Description automatically generated">
            <a:extLst>
              <a:ext uri="{FF2B5EF4-FFF2-40B4-BE49-F238E27FC236}">
                <a16:creationId xmlns:a16="http://schemas.microsoft.com/office/drawing/2014/main" id="{F79C0050-35BB-9912-224F-A5423C9C473B}"/>
              </a:ext>
            </a:extLst>
          </p:cNvPr>
          <p:cNvPicPr>
            <a:picLocks noChangeAspect="1"/>
          </p:cNvPicPr>
          <p:nvPr/>
        </p:nvPicPr>
        <p:blipFill>
          <a:blip r:embed="rId2"/>
          <a:stretch>
            <a:fillRect/>
          </a:stretch>
        </p:blipFill>
        <p:spPr>
          <a:xfrm>
            <a:off x="2292650" y="3667575"/>
            <a:ext cx="3250361" cy="1851982"/>
          </a:xfrm>
          <a:prstGeom prst="rect">
            <a:avLst/>
          </a:prstGeom>
        </p:spPr>
      </p:pic>
      <p:pic>
        <p:nvPicPr>
          <p:cNvPr id="6" name="Picture 7">
            <a:extLst>
              <a:ext uri="{FF2B5EF4-FFF2-40B4-BE49-F238E27FC236}">
                <a16:creationId xmlns:a16="http://schemas.microsoft.com/office/drawing/2014/main" id="{68782975-2381-B119-47CF-CEDF77C57CF4}"/>
              </a:ext>
            </a:extLst>
          </p:cNvPr>
          <p:cNvPicPr>
            <a:picLocks noChangeAspect="1"/>
          </p:cNvPicPr>
          <p:nvPr/>
        </p:nvPicPr>
        <p:blipFill rotWithShape="1">
          <a:blip r:embed="rId3"/>
          <a:srcRect t="17692" r="-775" b="20541"/>
          <a:stretch/>
        </p:blipFill>
        <p:spPr>
          <a:xfrm>
            <a:off x="6188105" y="3607370"/>
            <a:ext cx="3021961" cy="1851728"/>
          </a:xfrm>
          <a:prstGeom prst="rect">
            <a:avLst/>
          </a:prstGeom>
        </p:spPr>
      </p:pic>
    </p:spTree>
    <p:extLst>
      <p:ext uri="{BB962C8B-B14F-4D97-AF65-F5344CB8AC3E}">
        <p14:creationId xmlns:p14="http://schemas.microsoft.com/office/powerpoint/2010/main" val="326299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79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2" rIns="91305" bIns="45652" rtlCol="0" anchor="ctr"/>
          <a:lstStyle/>
          <a:p>
            <a:pPr algn="ctr"/>
            <a:endParaRPr lang="en-US">
              <a:latin typeface="SimplerPro" panose="00000500000000000000" pitchFamily="50" charset="-79"/>
              <a:cs typeface="SimplerPro" panose="00000500000000000000" pitchFamily="50" charset="-79"/>
            </a:endParaRPr>
          </a:p>
        </p:txBody>
      </p:sp>
      <p:sp>
        <p:nvSpPr>
          <p:cNvPr id="2" name="מלבן 1"/>
          <p:cNvSpPr/>
          <p:nvPr/>
        </p:nvSpPr>
        <p:spPr>
          <a:xfrm>
            <a:off x="831756" y="1521712"/>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חום</a:t>
            </a:r>
          </a:p>
          <a:p>
            <a:pPr algn="ctr"/>
            <a:r>
              <a:rPr lang="he-IL" sz="3600" dirty="0">
                <a:solidFill>
                  <a:schemeClr val="bg1"/>
                </a:solidFill>
                <a:latin typeface="SimplerPro"/>
                <a:cs typeface="SimplerPro"/>
              </a:rPr>
              <a:t>צבע המתאר אמינות ויציבות </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3">
            <a:extLst>
              <a:ext uri="{FF2B5EF4-FFF2-40B4-BE49-F238E27FC236}">
                <a16:creationId xmlns:a16="http://schemas.microsoft.com/office/drawing/2014/main" id="{99256607-D6A5-3F19-AC71-78419374B700}"/>
              </a:ext>
            </a:extLst>
          </p:cNvPr>
          <p:cNvPicPr>
            <a:picLocks noChangeAspect="1"/>
          </p:cNvPicPr>
          <p:nvPr/>
        </p:nvPicPr>
        <p:blipFill>
          <a:blip r:embed="rId2"/>
          <a:stretch>
            <a:fillRect/>
          </a:stretch>
        </p:blipFill>
        <p:spPr>
          <a:xfrm>
            <a:off x="4477470" y="3686446"/>
            <a:ext cx="3050156" cy="1713601"/>
          </a:xfrm>
          <a:prstGeom prst="rect">
            <a:avLst/>
          </a:prstGeom>
        </p:spPr>
      </p:pic>
      <p:pic>
        <p:nvPicPr>
          <p:cNvPr id="4" name="Picture 5" descr="A picture containing logo&#10;&#10;Description automatically generated">
            <a:extLst>
              <a:ext uri="{FF2B5EF4-FFF2-40B4-BE49-F238E27FC236}">
                <a16:creationId xmlns:a16="http://schemas.microsoft.com/office/drawing/2014/main" id="{8D1B1C05-A9C6-F0AC-6D26-EE7B5E3A74CF}"/>
              </a:ext>
            </a:extLst>
          </p:cNvPr>
          <p:cNvPicPr>
            <a:picLocks noChangeAspect="1"/>
          </p:cNvPicPr>
          <p:nvPr/>
        </p:nvPicPr>
        <p:blipFill rotWithShape="1">
          <a:blip r:embed="rId3"/>
          <a:srcRect t="19333" r="-860" b="16000"/>
          <a:stretch/>
        </p:blipFill>
        <p:spPr>
          <a:xfrm>
            <a:off x="7914288" y="3680156"/>
            <a:ext cx="2707886" cy="1730944"/>
          </a:xfrm>
          <a:prstGeom prst="rect">
            <a:avLst/>
          </a:prstGeom>
        </p:spPr>
      </p:pic>
      <p:pic>
        <p:nvPicPr>
          <p:cNvPr id="8" name="Picture 6" descr="Icon&#10;&#10;Description automatically generated">
            <a:extLst>
              <a:ext uri="{FF2B5EF4-FFF2-40B4-BE49-F238E27FC236}">
                <a16:creationId xmlns:a16="http://schemas.microsoft.com/office/drawing/2014/main" id="{FFBC39CA-2191-F449-04D1-8C5D14115233}"/>
              </a:ext>
            </a:extLst>
          </p:cNvPr>
          <p:cNvPicPr>
            <a:picLocks noChangeAspect="1"/>
          </p:cNvPicPr>
          <p:nvPr/>
        </p:nvPicPr>
        <p:blipFill>
          <a:blip r:embed="rId4"/>
          <a:stretch>
            <a:fillRect/>
          </a:stretch>
        </p:blipFill>
        <p:spPr>
          <a:xfrm>
            <a:off x="1678557" y="3677908"/>
            <a:ext cx="2321943" cy="1730674"/>
          </a:xfrm>
          <a:prstGeom prst="rect">
            <a:avLst/>
          </a:prstGeom>
        </p:spPr>
      </p:pic>
    </p:spTree>
    <p:extLst>
      <p:ext uri="{BB962C8B-B14F-4D97-AF65-F5344CB8AC3E}">
        <p14:creationId xmlns:p14="http://schemas.microsoft.com/office/powerpoint/2010/main" val="85249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4044112" y="566654"/>
            <a:ext cx="4107034" cy="707886"/>
          </a:xfrm>
          <a:prstGeom prst="rect">
            <a:avLst/>
          </a:prstGeom>
        </p:spPr>
        <p:txBody>
          <a:bodyPr wrap="square" lIns="91440" tIns="45720" rIns="91440" bIns="45720" anchor="t">
            <a:spAutoFit/>
          </a:bodyPr>
          <a:lstStyle/>
          <a:p>
            <a:pPr algn="ctr"/>
            <a:r>
              <a:rPr lang="he-IL" sz="4000" b="1" dirty="0">
                <a:latin typeface="SimplerPro"/>
                <a:cs typeface="SimplerPro"/>
              </a:rPr>
              <a:t>איך משווקים?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Picture 11">
            <a:extLst>
              <a:ext uri="{FF2B5EF4-FFF2-40B4-BE49-F238E27FC236}">
                <a16:creationId xmlns:a16="http://schemas.microsoft.com/office/drawing/2014/main" id="{0B18E6A2-695E-0598-1B3F-51684D09E039}"/>
              </a:ext>
            </a:extLst>
          </p:cNvPr>
          <p:cNvPicPr>
            <a:picLocks noChangeAspect="1"/>
          </p:cNvPicPr>
          <p:nvPr/>
        </p:nvPicPr>
        <p:blipFill>
          <a:blip r:embed="rId3"/>
          <a:stretch>
            <a:fillRect/>
          </a:stretch>
        </p:blipFill>
        <p:spPr>
          <a:xfrm>
            <a:off x="3161671" y="2384935"/>
            <a:ext cx="5868658" cy="3914056"/>
          </a:xfrm>
          <a:prstGeom prst="rect">
            <a:avLst/>
          </a:prstGeom>
        </p:spPr>
      </p:pic>
      <p:sp>
        <p:nvSpPr>
          <p:cNvPr id="4" name="מלבן 10">
            <a:extLst>
              <a:ext uri="{FF2B5EF4-FFF2-40B4-BE49-F238E27FC236}">
                <a16:creationId xmlns:a16="http://schemas.microsoft.com/office/drawing/2014/main" id="{9D5249F0-C1CA-2C16-9779-A69A594F7444}"/>
              </a:ext>
            </a:extLst>
          </p:cNvPr>
          <p:cNvSpPr/>
          <p:nvPr/>
        </p:nvSpPr>
        <p:spPr>
          <a:xfrm>
            <a:off x="3167094" y="1357408"/>
            <a:ext cx="5889826" cy="707886"/>
          </a:xfrm>
          <a:prstGeom prst="rect">
            <a:avLst/>
          </a:prstGeom>
        </p:spPr>
        <p:txBody>
          <a:bodyPr wrap="square" lIns="91440" tIns="45720" rIns="91440" bIns="45720" anchor="t">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he-IL" sz="4000" b="1" dirty="0">
                <a:latin typeface="SimplerPro"/>
                <a:cs typeface="SimplerPro"/>
              </a:rPr>
              <a:t>פרסומות בטלוויזיה  </a:t>
            </a:r>
          </a:p>
        </p:txBody>
      </p:sp>
    </p:spTree>
    <p:extLst>
      <p:ext uri="{BB962C8B-B14F-4D97-AF65-F5344CB8AC3E}">
        <p14:creationId xmlns:p14="http://schemas.microsoft.com/office/powerpoint/2010/main" val="12468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ackground pattern&#10;&#10;Description automatically generated">
            <a:extLst>
              <a:ext uri="{FF2B5EF4-FFF2-40B4-BE49-F238E27FC236}">
                <a16:creationId xmlns:a16="http://schemas.microsoft.com/office/drawing/2014/main" id="{AD3726B1-1BEB-E9D3-A7F9-712299CE33E4}"/>
              </a:ext>
            </a:extLst>
          </p:cNvPr>
          <p:cNvPicPr>
            <a:picLocks noChangeAspect="1"/>
          </p:cNvPicPr>
          <p:nvPr/>
        </p:nvPicPr>
        <p:blipFill>
          <a:blip r:embed="rId2"/>
          <a:stretch>
            <a:fillRect/>
          </a:stretch>
        </p:blipFill>
        <p:spPr>
          <a:xfrm rot="5400000">
            <a:off x="5572665" y="374905"/>
            <a:ext cx="6998898" cy="6194457"/>
          </a:xfrm>
          <a:prstGeom prst="rect">
            <a:avLst/>
          </a:prstGeom>
        </p:spPr>
      </p:pic>
      <p:pic>
        <p:nvPicPr>
          <p:cNvPr id="4" name="Picture 5" descr="Background pattern&#10;&#10;Description automatically generated">
            <a:extLst>
              <a:ext uri="{FF2B5EF4-FFF2-40B4-BE49-F238E27FC236}">
                <a16:creationId xmlns:a16="http://schemas.microsoft.com/office/drawing/2014/main" id="{79C81E3F-473E-B305-B4F4-7D277014536B}"/>
              </a:ext>
            </a:extLst>
          </p:cNvPr>
          <p:cNvPicPr>
            <a:picLocks noChangeAspect="1"/>
          </p:cNvPicPr>
          <p:nvPr/>
        </p:nvPicPr>
        <p:blipFill>
          <a:blip r:embed="rId3"/>
          <a:stretch>
            <a:fillRect/>
          </a:stretch>
        </p:blipFill>
        <p:spPr>
          <a:xfrm>
            <a:off x="-5750" y="-31457"/>
            <a:ext cx="6107500" cy="7007177"/>
          </a:xfrm>
          <a:prstGeom prst="rect">
            <a:avLst/>
          </a:prstGeom>
        </p:spPr>
      </p:pic>
      <p:sp>
        <p:nvSpPr>
          <p:cNvPr id="2" name="מלבן 1"/>
          <p:cNvSpPr/>
          <p:nvPr/>
        </p:nvSpPr>
        <p:spPr>
          <a:xfrm>
            <a:off x="759869" y="1306050"/>
            <a:ext cx="10528487" cy="1384995"/>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כסף וזהב </a:t>
            </a:r>
          </a:p>
          <a:p>
            <a:pPr algn="ctr"/>
            <a:r>
              <a:rPr lang="he-IL" sz="3600" dirty="0">
                <a:solidFill>
                  <a:schemeClr val="bg1"/>
                </a:solidFill>
                <a:latin typeface="SimplerPro"/>
                <a:cs typeface="SimplerPro"/>
              </a:rPr>
              <a:t>צבעים  המתארים יוקרה, אלגנטיות </a:t>
            </a: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3" name="Picture 4" descr="A picture containing text, clipart&#10;&#10;Description automatically generated">
            <a:extLst>
              <a:ext uri="{FF2B5EF4-FFF2-40B4-BE49-F238E27FC236}">
                <a16:creationId xmlns:a16="http://schemas.microsoft.com/office/drawing/2014/main" id="{0F661358-2E7F-6FFB-3E3C-BE05CD7BDA1F}"/>
              </a:ext>
            </a:extLst>
          </p:cNvPr>
          <p:cNvPicPr>
            <a:picLocks noChangeAspect="1"/>
          </p:cNvPicPr>
          <p:nvPr/>
        </p:nvPicPr>
        <p:blipFill>
          <a:blip r:embed="rId4"/>
          <a:stretch>
            <a:fillRect/>
          </a:stretch>
        </p:blipFill>
        <p:spPr>
          <a:xfrm>
            <a:off x="1230702" y="3742718"/>
            <a:ext cx="3620218" cy="1615434"/>
          </a:xfrm>
          <a:prstGeom prst="rect">
            <a:avLst/>
          </a:prstGeom>
        </p:spPr>
      </p:pic>
      <p:pic>
        <p:nvPicPr>
          <p:cNvPr id="5" name="Picture 8" descr="Shape&#10;&#10;Description automatically generated">
            <a:extLst>
              <a:ext uri="{FF2B5EF4-FFF2-40B4-BE49-F238E27FC236}">
                <a16:creationId xmlns:a16="http://schemas.microsoft.com/office/drawing/2014/main" id="{90235BDB-1AB9-254E-DC66-EB8F25387BF5}"/>
              </a:ext>
            </a:extLst>
          </p:cNvPr>
          <p:cNvPicPr>
            <a:picLocks noChangeAspect="1"/>
          </p:cNvPicPr>
          <p:nvPr/>
        </p:nvPicPr>
        <p:blipFill>
          <a:blip r:embed="rId5"/>
          <a:stretch>
            <a:fillRect/>
          </a:stretch>
        </p:blipFill>
        <p:spPr>
          <a:xfrm>
            <a:off x="5024437" y="3737664"/>
            <a:ext cx="1611163" cy="1625541"/>
          </a:xfrm>
          <a:prstGeom prst="rect">
            <a:avLst/>
          </a:prstGeom>
        </p:spPr>
      </p:pic>
      <p:pic>
        <p:nvPicPr>
          <p:cNvPr id="8" name="Picture 9" descr="Logo&#10;&#10;Description automatically generated">
            <a:extLst>
              <a:ext uri="{FF2B5EF4-FFF2-40B4-BE49-F238E27FC236}">
                <a16:creationId xmlns:a16="http://schemas.microsoft.com/office/drawing/2014/main" id="{8C67A949-EC2F-CC74-2CA4-FBE643AAB445}"/>
              </a:ext>
            </a:extLst>
          </p:cNvPr>
          <p:cNvPicPr>
            <a:picLocks noChangeAspect="1"/>
          </p:cNvPicPr>
          <p:nvPr/>
        </p:nvPicPr>
        <p:blipFill rotWithShape="1">
          <a:blip r:embed="rId6"/>
          <a:srcRect l="11920" t="3" r="12583" b="-862"/>
          <a:stretch/>
        </p:blipFill>
        <p:spPr>
          <a:xfrm>
            <a:off x="6918385" y="3741659"/>
            <a:ext cx="1645536" cy="1689542"/>
          </a:xfrm>
          <a:prstGeom prst="rect">
            <a:avLst/>
          </a:prstGeom>
        </p:spPr>
      </p:pic>
      <p:pic>
        <p:nvPicPr>
          <p:cNvPr id="10" name="Picture 10" descr="Logo, company name&#10;&#10;Description automatically generated">
            <a:extLst>
              <a:ext uri="{FF2B5EF4-FFF2-40B4-BE49-F238E27FC236}">
                <a16:creationId xmlns:a16="http://schemas.microsoft.com/office/drawing/2014/main" id="{827C0B1F-D8A0-C483-D45F-1543F9CFB1BC}"/>
              </a:ext>
            </a:extLst>
          </p:cNvPr>
          <p:cNvPicPr>
            <a:picLocks noChangeAspect="1"/>
          </p:cNvPicPr>
          <p:nvPr/>
        </p:nvPicPr>
        <p:blipFill rotWithShape="1">
          <a:blip r:embed="rId7"/>
          <a:srcRect r="61780" b="35366"/>
          <a:stretch/>
        </p:blipFill>
        <p:spPr>
          <a:xfrm>
            <a:off x="8908211" y="3729697"/>
            <a:ext cx="2313656" cy="1698118"/>
          </a:xfrm>
          <a:prstGeom prst="rect">
            <a:avLst/>
          </a:prstGeom>
        </p:spPr>
      </p:pic>
    </p:spTree>
    <p:extLst>
      <p:ext uri="{BB962C8B-B14F-4D97-AF65-F5344CB8AC3E}">
        <p14:creationId xmlns:p14="http://schemas.microsoft.com/office/powerpoint/2010/main" val="4148256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585ABAFE-C2F3-0537-67B2-8EB9E998C05B}"/>
              </a:ext>
            </a:extLst>
          </p:cNvPr>
          <p:cNvPicPr>
            <a:picLocks noChangeAspect="1"/>
          </p:cNvPicPr>
          <p:nvPr/>
        </p:nvPicPr>
        <p:blipFill rotWithShape="1">
          <a:blip r:embed="rId2"/>
          <a:srcRect l="49044" t="20281" r="16560" b="31203"/>
          <a:stretch/>
        </p:blipFill>
        <p:spPr>
          <a:xfrm>
            <a:off x="-92014" y="-549040"/>
            <a:ext cx="12363546" cy="9901670"/>
          </a:xfrm>
          <a:prstGeom prst="rect">
            <a:avLst/>
          </a:prstGeom>
        </p:spPr>
      </p:pic>
      <p:sp>
        <p:nvSpPr>
          <p:cNvPr id="2" name="מלבן 1"/>
          <p:cNvSpPr/>
          <p:nvPr/>
        </p:nvSpPr>
        <p:spPr>
          <a:xfrm>
            <a:off x="889266" y="1248541"/>
            <a:ext cx="10528487" cy="1938992"/>
          </a:xfrm>
          <a:prstGeom prst="rect">
            <a:avLst/>
          </a:prstGeom>
        </p:spPr>
        <p:txBody>
          <a:bodyPr wrap="square" lIns="91440" tIns="45720" rIns="91440" bIns="45720" anchor="t">
            <a:spAutoFit/>
          </a:bodyPr>
          <a:lstStyle/>
          <a:p>
            <a:pPr algn="ctr"/>
            <a:r>
              <a:rPr lang="he-IL" sz="4800" b="1" dirty="0">
                <a:solidFill>
                  <a:schemeClr val="bg1"/>
                </a:solidFill>
                <a:latin typeface="SimplerPro"/>
                <a:cs typeface="SimplerPro"/>
              </a:rPr>
              <a:t>קשת צבעים </a:t>
            </a:r>
          </a:p>
          <a:p>
            <a:pPr algn="ctr"/>
            <a:r>
              <a:rPr lang="he-IL" sz="3600" dirty="0">
                <a:solidFill>
                  <a:schemeClr val="bg1"/>
                </a:solidFill>
                <a:latin typeface="SimplerPro"/>
                <a:cs typeface="SimplerPro"/>
              </a:rPr>
              <a:t>צבע המתאר דינמיות, עכשוויות ויצירתיות</a:t>
            </a:r>
            <a:endParaRPr lang="he-IL" dirty="0">
              <a:solidFill>
                <a:srgbClr val="000000"/>
              </a:solidFill>
              <a:latin typeface="Calibri"/>
              <a:cs typeface="Arial"/>
            </a:endParaRPr>
          </a:p>
          <a:p>
            <a:pPr algn="ctr"/>
            <a:endParaRPr lang="he-IL" sz="3600" dirty="0">
              <a:solidFill>
                <a:schemeClr val="bg1"/>
              </a:solidFill>
              <a:latin typeface="SimplerPro" panose="00000500000000000000" pitchFamily="50" charset="-79"/>
              <a:cs typeface="SimplerPro" panose="00000500000000000000" pitchFamily="50" charset="-79"/>
            </a:endParaRPr>
          </a:p>
        </p:txBody>
      </p:sp>
      <p:sp>
        <p:nvSpPr>
          <p:cNvPr id="7" name="Rectangle 6"/>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SimplerPro" panose="00000500000000000000" pitchFamily="50" charset="-79"/>
              <a:cs typeface="SimplerPro" panose="00000500000000000000" pitchFamily="50" charset="-79"/>
            </a:endParaRPr>
          </a:p>
        </p:txBody>
      </p:sp>
      <p:pic>
        <p:nvPicPr>
          <p:cNvPr id="4" name="Picture 5" descr="Icon&#10;&#10;Description automatically generated">
            <a:extLst>
              <a:ext uri="{FF2B5EF4-FFF2-40B4-BE49-F238E27FC236}">
                <a16:creationId xmlns:a16="http://schemas.microsoft.com/office/drawing/2014/main" id="{5E35A7CE-1C48-8CFE-631F-3BD4722CBCA6}"/>
              </a:ext>
            </a:extLst>
          </p:cNvPr>
          <p:cNvPicPr>
            <a:picLocks noChangeAspect="1"/>
          </p:cNvPicPr>
          <p:nvPr/>
        </p:nvPicPr>
        <p:blipFill>
          <a:blip r:embed="rId3"/>
          <a:stretch>
            <a:fillRect/>
          </a:stretch>
        </p:blipFill>
        <p:spPr>
          <a:xfrm>
            <a:off x="661359" y="3285228"/>
            <a:ext cx="1998451" cy="1998451"/>
          </a:xfrm>
          <a:prstGeom prst="rect">
            <a:avLst/>
          </a:prstGeom>
        </p:spPr>
      </p:pic>
      <p:pic>
        <p:nvPicPr>
          <p:cNvPr id="9" name="Picture 9" descr="Icon&#10;&#10;Description automatically generated">
            <a:extLst>
              <a:ext uri="{FF2B5EF4-FFF2-40B4-BE49-F238E27FC236}">
                <a16:creationId xmlns:a16="http://schemas.microsoft.com/office/drawing/2014/main" id="{F0A909A4-D5E3-380C-A317-91559F49C40D}"/>
              </a:ext>
            </a:extLst>
          </p:cNvPr>
          <p:cNvPicPr>
            <a:picLocks noChangeAspect="1"/>
          </p:cNvPicPr>
          <p:nvPr/>
        </p:nvPicPr>
        <p:blipFill rotWithShape="1">
          <a:blip r:embed="rId4"/>
          <a:srcRect l="-82723" t="-88019" r="145026" b="104675"/>
          <a:stretch/>
        </p:blipFill>
        <p:spPr>
          <a:xfrm>
            <a:off x="5558287" y="2836678"/>
            <a:ext cx="1034091" cy="1143143"/>
          </a:xfrm>
          <a:prstGeom prst="rect">
            <a:avLst/>
          </a:prstGeom>
        </p:spPr>
      </p:pic>
      <p:pic>
        <p:nvPicPr>
          <p:cNvPr id="5" name="Picture 9" descr="Icon&#10;&#10;Description automatically generated">
            <a:extLst>
              <a:ext uri="{FF2B5EF4-FFF2-40B4-BE49-F238E27FC236}">
                <a16:creationId xmlns:a16="http://schemas.microsoft.com/office/drawing/2014/main" id="{7B40B69F-A684-8BBC-01F5-0DE21DAAEEA1}"/>
              </a:ext>
            </a:extLst>
          </p:cNvPr>
          <p:cNvPicPr>
            <a:picLocks noChangeAspect="1"/>
          </p:cNvPicPr>
          <p:nvPr/>
        </p:nvPicPr>
        <p:blipFill rotWithShape="1">
          <a:blip r:embed="rId4"/>
          <a:srcRect l="-54450" t="-59757" r="114587" b="76283"/>
          <a:stretch/>
        </p:blipFill>
        <p:spPr>
          <a:xfrm>
            <a:off x="5500777" y="2838570"/>
            <a:ext cx="1093541" cy="1144934"/>
          </a:xfrm>
          <a:prstGeom prst="rect">
            <a:avLst/>
          </a:prstGeom>
        </p:spPr>
      </p:pic>
      <p:pic>
        <p:nvPicPr>
          <p:cNvPr id="12" name="Picture 12" descr="Logo&#10;&#10;Description automatically generated">
            <a:extLst>
              <a:ext uri="{FF2B5EF4-FFF2-40B4-BE49-F238E27FC236}">
                <a16:creationId xmlns:a16="http://schemas.microsoft.com/office/drawing/2014/main" id="{164C8445-D97C-EDDF-C38F-97B5F88182D3}"/>
              </a:ext>
            </a:extLst>
          </p:cNvPr>
          <p:cNvPicPr>
            <a:picLocks noChangeAspect="1"/>
          </p:cNvPicPr>
          <p:nvPr/>
        </p:nvPicPr>
        <p:blipFill>
          <a:blip r:embed="rId5"/>
          <a:stretch>
            <a:fillRect/>
          </a:stretch>
        </p:blipFill>
        <p:spPr>
          <a:xfrm>
            <a:off x="5615798" y="3685931"/>
            <a:ext cx="4180936" cy="1427083"/>
          </a:xfrm>
          <a:prstGeom prst="rect">
            <a:avLst/>
          </a:prstGeom>
        </p:spPr>
      </p:pic>
      <p:pic>
        <p:nvPicPr>
          <p:cNvPr id="11" name="Picture 12" descr="A picture containing text, clipart&#10;&#10;Description automatically generated">
            <a:extLst>
              <a:ext uri="{FF2B5EF4-FFF2-40B4-BE49-F238E27FC236}">
                <a16:creationId xmlns:a16="http://schemas.microsoft.com/office/drawing/2014/main" id="{4ECAEA42-BEEC-D2C7-B8AC-B62855D0B351}"/>
              </a:ext>
            </a:extLst>
          </p:cNvPr>
          <p:cNvPicPr>
            <a:picLocks noChangeAspect="1"/>
          </p:cNvPicPr>
          <p:nvPr/>
        </p:nvPicPr>
        <p:blipFill rotWithShape="1">
          <a:blip r:embed="rId6"/>
          <a:srcRect l="23437" r="23438" b="-2230"/>
          <a:stretch/>
        </p:blipFill>
        <p:spPr>
          <a:xfrm>
            <a:off x="9919540" y="3340408"/>
            <a:ext cx="1957202" cy="1987783"/>
          </a:xfrm>
          <a:prstGeom prst="rect">
            <a:avLst/>
          </a:prstGeom>
        </p:spPr>
      </p:pic>
      <p:pic>
        <p:nvPicPr>
          <p:cNvPr id="6" name="Picture 7" descr="Chart, sunburst chart&#10;&#10;Description automatically generated">
            <a:extLst>
              <a:ext uri="{FF2B5EF4-FFF2-40B4-BE49-F238E27FC236}">
                <a16:creationId xmlns:a16="http://schemas.microsoft.com/office/drawing/2014/main" id="{AA7C067C-D442-482E-2BB1-0F6FA464D870}"/>
              </a:ext>
            </a:extLst>
          </p:cNvPr>
          <p:cNvPicPr>
            <a:picLocks noChangeAspect="1"/>
          </p:cNvPicPr>
          <p:nvPr/>
        </p:nvPicPr>
        <p:blipFill>
          <a:blip r:embed="rId7"/>
          <a:stretch>
            <a:fillRect/>
          </a:stretch>
        </p:blipFill>
        <p:spPr>
          <a:xfrm>
            <a:off x="2840966" y="3686448"/>
            <a:ext cx="2599427" cy="1426045"/>
          </a:xfrm>
          <a:prstGeom prst="rect">
            <a:avLst/>
          </a:prstGeom>
        </p:spPr>
      </p:pic>
    </p:spTree>
    <p:extLst>
      <p:ext uri="{BB962C8B-B14F-4D97-AF65-F5344CB8AC3E}">
        <p14:creationId xmlns:p14="http://schemas.microsoft.com/office/powerpoint/2010/main" val="3561128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a:extLst>
              <a:ext uri="{FF2B5EF4-FFF2-40B4-BE49-F238E27FC236}">
                <a16:creationId xmlns:a16="http://schemas.microsoft.com/office/drawing/2014/main" id="{271142BA-5E5B-6EE0-23AC-8E84DDC2E3EF}"/>
              </a:ext>
            </a:extLst>
          </p:cNvPr>
          <p:cNvSpPr txBox="1"/>
          <p:nvPr/>
        </p:nvSpPr>
        <p:spPr>
          <a:xfrm>
            <a:off x="684362" y="18345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5" name="מלבן 1">
            <a:extLst>
              <a:ext uri="{FF2B5EF4-FFF2-40B4-BE49-F238E27FC236}">
                <a16:creationId xmlns:a16="http://schemas.microsoft.com/office/drawing/2014/main" id="{FE32F9F4-E54C-6BA7-D629-211BEADF8AC3}"/>
              </a:ext>
            </a:extLst>
          </p:cNvPr>
          <p:cNvSpPr/>
          <p:nvPr/>
        </p:nvSpPr>
        <p:spPr>
          <a:xfrm>
            <a:off x="-2130" y="1895524"/>
            <a:ext cx="12196260" cy="3785652"/>
          </a:xfrm>
          <a:prstGeom prst="rect">
            <a:avLst/>
          </a:prstGeom>
        </p:spPr>
        <p:txBody>
          <a:bodyPr wrap="square" lIns="91440" tIns="45720" rIns="91440" bIns="45720" anchor="t">
            <a:spAutoFit/>
          </a:bodyPr>
          <a:lstStyle/>
          <a:p>
            <a:pPr algn="ctr"/>
            <a:r>
              <a:rPr lang="he-IL" sz="4800" b="1" dirty="0">
                <a:latin typeface="SimplerPro"/>
                <a:cs typeface="SimplerPro"/>
              </a:rPr>
              <a:t>אחרי שהבנו מה כל צבע מסמל</a:t>
            </a:r>
            <a:endParaRPr lang="en-US" dirty="0"/>
          </a:p>
          <a:p>
            <a:pPr algn="ctr"/>
            <a:endParaRPr lang="he-IL" sz="4800" b="1" dirty="0">
              <a:latin typeface="SimplerPro"/>
              <a:cs typeface="SimplerPro"/>
            </a:endParaRPr>
          </a:p>
          <a:p>
            <a:pPr algn="ctr"/>
            <a:r>
              <a:rPr lang="he-IL" sz="4800" b="1" dirty="0">
                <a:latin typeface="SimplerPro"/>
                <a:cs typeface="SimplerPro"/>
              </a:rPr>
              <a:t>אתם חושבים שלמדינת ישראל יש לוגו?</a:t>
            </a:r>
          </a:p>
          <a:p>
            <a:pPr algn="ctr"/>
            <a:endParaRPr lang="he-IL" sz="4800" b="1" dirty="0">
              <a:latin typeface="SimplerPro"/>
              <a:cs typeface="SimplerPro"/>
            </a:endParaRPr>
          </a:p>
          <a:p>
            <a:pPr algn="ctr"/>
            <a:endParaRPr lang="he-IL" sz="4800" b="1" dirty="0">
              <a:latin typeface="SimplerPro"/>
              <a:cs typeface="SimplerPro"/>
            </a:endParaRPr>
          </a:p>
        </p:txBody>
      </p:sp>
    </p:spTree>
    <p:extLst>
      <p:ext uri="{BB962C8B-B14F-4D97-AF65-F5344CB8AC3E}">
        <p14:creationId xmlns:p14="http://schemas.microsoft.com/office/powerpoint/2010/main" val="3080647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Picture 3" descr="Logo&#10;&#10;Description automatically generated">
            <a:extLst>
              <a:ext uri="{FF2B5EF4-FFF2-40B4-BE49-F238E27FC236}">
                <a16:creationId xmlns:a16="http://schemas.microsoft.com/office/drawing/2014/main" id="{12FEBA1A-3A96-BEDE-81D5-2F4B4CADBDEF}"/>
              </a:ext>
            </a:extLst>
          </p:cNvPr>
          <p:cNvPicPr>
            <a:picLocks noChangeAspect="1"/>
          </p:cNvPicPr>
          <p:nvPr/>
        </p:nvPicPr>
        <p:blipFill>
          <a:blip r:embed="rId3"/>
          <a:stretch>
            <a:fillRect/>
          </a:stretch>
        </p:blipFill>
        <p:spPr>
          <a:xfrm>
            <a:off x="1992702" y="2187434"/>
            <a:ext cx="2743200" cy="3403283"/>
          </a:xfrm>
          <a:prstGeom prst="rect">
            <a:avLst/>
          </a:prstGeom>
        </p:spPr>
      </p:pic>
      <p:sp>
        <p:nvSpPr>
          <p:cNvPr id="4" name="TextBox 3">
            <a:extLst>
              <a:ext uri="{FF2B5EF4-FFF2-40B4-BE49-F238E27FC236}">
                <a16:creationId xmlns:a16="http://schemas.microsoft.com/office/drawing/2014/main" id="{271142BA-5E5B-6EE0-23AC-8E84DDC2E3EF}"/>
              </a:ext>
            </a:extLst>
          </p:cNvPr>
          <p:cNvSpPr txBox="1"/>
          <p:nvPr/>
        </p:nvSpPr>
        <p:spPr>
          <a:xfrm>
            <a:off x="684362" y="18345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5" name="מלבן 1">
            <a:extLst>
              <a:ext uri="{FF2B5EF4-FFF2-40B4-BE49-F238E27FC236}">
                <a16:creationId xmlns:a16="http://schemas.microsoft.com/office/drawing/2014/main" id="{FE32F9F4-E54C-6BA7-D629-211BEADF8AC3}"/>
              </a:ext>
            </a:extLst>
          </p:cNvPr>
          <p:cNvSpPr/>
          <p:nvPr/>
        </p:nvSpPr>
        <p:spPr>
          <a:xfrm>
            <a:off x="-2130" y="385901"/>
            <a:ext cx="12196260" cy="2308324"/>
          </a:xfrm>
          <a:prstGeom prst="rect">
            <a:avLst/>
          </a:prstGeom>
        </p:spPr>
        <p:txBody>
          <a:bodyPr wrap="square" lIns="91440" tIns="45720" rIns="91440" bIns="45720" anchor="t">
            <a:spAutoFit/>
          </a:bodyPr>
          <a:lstStyle/>
          <a:p>
            <a:pPr algn="ctr"/>
            <a:r>
              <a:rPr lang="he-IL" sz="4800" b="1" dirty="0">
                <a:latin typeface="SimplerPro"/>
                <a:cs typeface="SimplerPro"/>
              </a:rPr>
              <a:t>למדינה שלנו אין לוגו...</a:t>
            </a:r>
          </a:p>
          <a:p>
            <a:pPr algn="ctr"/>
            <a:r>
              <a:rPr lang="he-IL" sz="4800" b="1" dirty="0">
                <a:latin typeface="SimplerPro"/>
                <a:cs typeface="SimplerPro"/>
              </a:rPr>
              <a:t>אבל יש לה סמלים שמזוהים עם מדינת ישראל </a:t>
            </a:r>
          </a:p>
          <a:p>
            <a:pPr algn="ctr"/>
            <a:endParaRPr lang="he-IL" sz="4800" b="1" dirty="0">
              <a:latin typeface="SimplerPro"/>
              <a:cs typeface="SimplerPro"/>
            </a:endParaRPr>
          </a:p>
        </p:txBody>
      </p:sp>
      <p:sp>
        <p:nvSpPr>
          <p:cNvPr id="6" name="מלבן 1">
            <a:extLst>
              <a:ext uri="{FF2B5EF4-FFF2-40B4-BE49-F238E27FC236}">
                <a16:creationId xmlns:a16="http://schemas.microsoft.com/office/drawing/2014/main" id="{FF67218B-C768-DAFC-2125-85F3FB50BD98}"/>
              </a:ext>
            </a:extLst>
          </p:cNvPr>
          <p:cNvSpPr/>
          <p:nvPr/>
        </p:nvSpPr>
        <p:spPr>
          <a:xfrm>
            <a:off x="831757" y="5734278"/>
            <a:ext cx="10528487" cy="830997"/>
          </a:xfrm>
          <a:prstGeom prst="rect">
            <a:avLst/>
          </a:prstGeom>
        </p:spPr>
        <p:txBody>
          <a:bodyPr wrap="square" lIns="91440" tIns="45720" rIns="91440" bIns="45720" anchor="t">
            <a:spAutoFit/>
          </a:bodyPr>
          <a:lstStyle/>
          <a:p>
            <a:pPr algn="ctr"/>
            <a:r>
              <a:rPr lang="he-IL" sz="4800" b="1" dirty="0">
                <a:latin typeface="SimplerPro"/>
                <a:cs typeface="SimplerPro"/>
              </a:rPr>
              <a:t>סמלי מדינת ישראל </a:t>
            </a:r>
          </a:p>
        </p:txBody>
      </p:sp>
      <p:pic>
        <p:nvPicPr>
          <p:cNvPr id="7" name="Picture 7" descr="A picture containing text&#10;&#10;Description automatically generated">
            <a:extLst>
              <a:ext uri="{FF2B5EF4-FFF2-40B4-BE49-F238E27FC236}">
                <a16:creationId xmlns:a16="http://schemas.microsoft.com/office/drawing/2014/main" id="{E91E9839-E7DB-890A-BCB2-D9C05BAA3D70}"/>
              </a:ext>
            </a:extLst>
          </p:cNvPr>
          <p:cNvPicPr>
            <a:picLocks noChangeAspect="1"/>
          </p:cNvPicPr>
          <p:nvPr/>
        </p:nvPicPr>
        <p:blipFill rotWithShape="1">
          <a:blip r:embed="rId4"/>
          <a:srcRect t="21579" r="523" b="22105"/>
          <a:stretch/>
        </p:blipFill>
        <p:spPr>
          <a:xfrm>
            <a:off x="5773948" y="2531854"/>
            <a:ext cx="4439745" cy="2522519"/>
          </a:xfrm>
          <a:prstGeom prst="rect">
            <a:avLst/>
          </a:prstGeom>
        </p:spPr>
      </p:pic>
    </p:spTree>
    <p:extLst>
      <p:ext uri="{BB962C8B-B14F-4D97-AF65-F5344CB8AC3E}">
        <p14:creationId xmlns:p14="http://schemas.microsoft.com/office/powerpoint/2010/main" val="943002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a:extLst>
              <a:ext uri="{FF2B5EF4-FFF2-40B4-BE49-F238E27FC236}">
                <a16:creationId xmlns:a16="http://schemas.microsoft.com/office/drawing/2014/main" id="{271142BA-5E5B-6EE0-23AC-8E84DDC2E3EF}"/>
              </a:ext>
            </a:extLst>
          </p:cNvPr>
          <p:cNvSpPr txBox="1"/>
          <p:nvPr/>
        </p:nvSpPr>
        <p:spPr>
          <a:xfrm>
            <a:off x="684362" y="18345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5" name="מלבן 1">
            <a:extLst>
              <a:ext uri="{FF2B5EF4-FFF2-40B4-BE49-F238E27FC236}">
                <a16:creationId xmlns:a16="http://schemas.microsoft.com/office/drawing/2014/main" id="{FE32F9F4-E54C-6BA7-D629-211BEADF8AC3}"/>
              </a:ext>
            </a:extLst>
          </p:cNvPr>
          <p:cNvSpPr/>
          <p:nvPr/>
        </p:nvSpPr>
        <p:spPr>
          <a:xfrm>
            <a:off x="-160281" y="1866769"/>
            <a:ext cx="12196260" cy="1569660"/>
          </a:xfrm>
          <a:prstGeom prst="rect">
            <a:avLst/>
          </a:prstGeom>
        </p:spPr>
        <p:txBody>
          <a:bodyPr wrap="square" lIns="91440" tIns="45720" rIns="91440" bIns="45720" anchor="t">
            <a:spAutoFit/>
          </a:bodyPr>
          <a:lstStyle/>
          <a:p>
            <a:pPr algn="ctr"/>
            <a:r>
              <a:rPr lang="he-IL" sz="4800" b="1" dirty="0">
                <a:latin typeface="SimplerPro"/>
                <a:cs typeface="SimplerPro"/>
              </a:rPr>
              <a:t>לקבוצות כדורסל יש לוגו? </a:t>
            </a:r>
            <a:endParaRPr lang="en-US" dirty="0"/>
          </a:p>
          <a:p>
            <a:pPr algn="ctr"/>
            <a:endParaRPr lang="he-IL" sz="4800" b="1" dirty="0">
              <a:latin typeface="SimplerPro"/>
              <a:cs typeface="SimplerPro"/>
            </a:endParaRPr>
          </a:p>
        </p:txBody>
      </p:sp>
      <p:pic>
        <p:nvPicPr>
          <p:cNvPr id="2" name="Picture 7" descr="A close-up of a basketball&#10;&#10;Description automatically generated">
            <a:extLst>
              <a:ext uri="{FF2B5EF4-FFF2-40B4-BE49-F238E27FC236}">
                <a16:creationId xmlns:a16="http://schemas.microsoft.com/office/drawing/2014/main" id="{906CE7D6-8969-2BEB-7D4E-DA031E14F119}"/>
              </a:ext>
            </a:extLst>
          </p:cNvPr>
          <p:cNvPicPr>
            <a:picLocks noChangeAspect="1"/>
          </p:cNvPicPr>
          <p:nvPr/>
        </p:nvPicPr>
        <p:blipFill>
          <a:blip r:embed="rId3"/>
          <a:stretch>
            <a:fillRect/>
          </a:stretch>
        </p:blipFill>
        <p:spPr>
          <a:xfrm>
            <a:off x="4765646" y="2903778"/>
            <a:ext cx="2631955" cy="2631955"/>
          </a:xfrm>
          <a:prstGeom prst="rect">
            <a:avLst/>
          </a:prstGeom>
        </p:spPr>
      </p:pic>
    </p:spTree>
    <p:extLst>
      <p:ext uri="{BB962C8B-B14F-4D97-AF65-F5344CB8AC3E}">
        <p14:creationId xmlns:p14="http://schemas.microsoft.com/office/powerpoint/2010/main" val="192595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1">
            <a:extLst>
              <a:ext uri="{FF2B5EF4-FFF2-40B4-BE49-F238E27FC236}">
                <a16:creationId xmlns:a16="http://schemas.microsoft.com/office/drawing/2014/main" id="{510E987E-8260-1BE6-4019-96314225FA83}"/>
              </a:ext>
            </a:extLst>
          </p:cNvPr>
          <p:cNvSpPr/>
          <p:nvPr/>
        </p:nvSpPr>
        <p:spPr>
          <a:xfrm>
            <a:off x="687983" y="874731"/>
            <a:ext cx="10528487" cy="830997"/>
          </a:xfrm>
          <a:prstGeom prst="rect">
            <a:avLst/>
          </a:prstGeom>
        </p:spPr>
        <p:txBody>
          <a:bodyPr wrap="square" lIns="91440" tIns="45720" rIns="91440" bIns="45720" anchor="t">
            <a:spAutoFit/>
          </a:bodyPr>
          <a:lstStyle/>
          <a:p>
            <a:pPr algn="ctr"/>
            <a:r>
              <a:rPr lang="he-IL" sz="4800" b="1" dirty="0">
                <a:latin typeface="SimplerPro"/>
                <a:cs typeface="SimplerPro"/>
              </a:rPr>
              <a:t>לוגואים של קבוצות כדורסל</a:t>
            </a:r>
          </a:p>
        </p:txBody>
      </p:sp>
      <p:pic>
        <p:nvPicPr>
          <p:cNvPr id="7" name="Picture 7" descr="Logo, company name&#10;&#10;Description automatically generated">
            <a:extLst>
              <a:ext uri="{FF2B5EF4-FFF2-40B4-BE49-F238E27FC236}">
                <a16:creationId xmlns:a16="http://schemas.microsoft.com/office/drawing/2014/main" id="{94684CD3-B8B8-1705-226A-A2BFD44B4AAD}"/>
              </a:ext>
            </a:extLst>
          </p:cNvPr>
          <p:cNvPicPr>
            <a:picLocks noChangeAspect="1"/>
          </p:cNvPicPr>
          <p:nvPr/>
        </p:nvPicPr>
        <p:blipFill>
          <a:blip r:embed="rId3"/>
          <a:stretch>
            <a:fillRect/>
          </a:stretch>
        </p:blipFill>
        <p:spPr>
          <a:xfrm>
            <a:off x="1113796" y="2304691"/>
            <a:ext cx="2746974" cy="2737449"/>
          </a:xfrm>
          <a:prstGeom prst="rect">
            <a:avLst/>
          </a:prstGeom>
        </p:spPr>
      </p:pic>
      <p:pic>
        <p:nvPicPr>
          <p:cNvPr id="8" name="Picture 8" descr="Logo&#10;&#10;Description automatically generated">
            <a:extLst>
              <a:ext uri="{FF2B5EF4-FFF2-40B4-BE49-F238E27FC236}">
                <a16:creationId xmlns:a16="http://schemas.microsoft.com/office/drawing/2014/main" id="{27BC896C-9869-6E43-03C8-A991B29AFF1B}"/>
              </a:ext>
            </a:extLst>
          </p:cNvPr>
          <p:cNvPicPr>
            <a:picLocks noChangeAspect="1"/>
          </p:cNvPicPr>
          <p:nvPr/>
        </p:nvPicPr>
        <p:blipFill>
          <a:blip r:embed="rId4"/>
          <a:stretch>
            <a:fillRect/>
          </a:stretch>
        </p:blipFill>
        <p:spPr>
          <a:xfrm>
            <a:off x="7645879" y="2170533"/>
            <a:ext cx="2809335" cy="2775728"/>
          </a:xfrm>
          <a:prstGeom prst="rect">
            <a:avLst/>
          </a:prstGeom>
        </p:spPr>
      </p:pic>
      <p:pic>
        <p:nvPicPr>
          <p:cNvPr id="9" name="Picture 9" descr="Logo&#10;&#10;Description automatically generated">
            <a:extLst>
              <a:ext uri="{FF2B5EF4-FFF2-40B4-BE49-F238E27FC236}">
                <a16:creationId xmlns:a16="http://schemas.microsoft.com/office/drawing/2014/main" id="{FD137E0F-2128-A371-714F-018E74247A76}"/>
              </a:ext>
            </a:extLst>
          </p:cNvPr>
          <p:cNvPicPr>
            <a:picLocks noChangeAspect="1"/>
          </p:cNvPicPr>
          <p:nvPr/>
        </p:nvPicPr>
        <p:blipFill>
          <a:blip r:embed="rId5"/>
          <a:stretch>
            <a:fillRect/>
          </a:stretch>
        </p:blipFill>
        <p:spPr>
          <a:xfrm>
            <a:off x="4262437" y="2098646"/>
            <a:ext cx="3048898" cy="2977012"/>
          </a:xfrm>
          <a:prstGeom prst="rect">
            <a:avLst/>
          </a:prstGeom>
        </p:spPr>
      </p:pic>
    </p:spTree>
    <p:extLst>
      <p:ext uri="{BB962C8B-B14F-4D97-AF65-F5344CB8AC3E}">
        <p14:creationId xmlns:p14="http://schemas.microsoft.com/office/powerpoint/2010/main" val="2952050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Picture 3" descr="Logo&#10;&#10;Description automatically generated">
            <a:extLst>
              <a:ext uri="{FF2B5EF4-FFF2-40B4-BE49-F238E27FC236}">
                <a16:creationId xmlns:a16="http://schemas.microsoft.com/office/drawing/2014/main" id="{754A7960-EF93-1512-E0E6-03C3D3C377A6}"/>
              </a:ext>
            </a:extLst>
          </p:cNvPr>
          <p:cNvPicPr>
            <a:picLocks noChangeAspect="1"/>
          </p:cNvPicPr>
          <p:nvPr/>
        </p:nvPicPr>
        <p:blipFill>
          <a:blip r:embed="rId3"/>
          <a:stretch>
            <a:fillRect/>
          </a:stretch>
        </p:blipFill>
        <p:spPr>
          <a:xfrm>
            <a:off x="4810663" y="1608467"/>
            <a:ext cx="2743200" cy="1714500"/>
          </a:xfrm>
          <a:prstGeom prst="rect">
            <a:avLst/>
          </a:prstGeom>
        </p:spPr>
      </p:pic>
      <p:pic>
        <p:nvPicPr>
          <p:cNvPr id="4" name="Picture 4">
            <a:extLst>
              <a:ext uri="{FF2B5EF4-FFF2-40B4-BE49-F238E27FC236}">
                <a16:creationId xmlns:a16="http://schemas.microsoft.com/office/drawing/2014/main" id="{67A31D30-3D59-FB20-1A87-3B3D843FF80B}"/>
              </a:ext>
            </a:extLst>
          </p:cNvPr>
          <p:cNvPicPr>
            <a:picLocks noChangeAspect="1"/>
          </p:cNvPicPr>
          <p:nvPr/>
        </p:nvPicPr>
        <p:blipFill>
          <a:blip r:embed="rId4"/>
          <a:stretch>
            <a:fillRect/>
          </a:stretch>
        </p:blipFill>
        <p:spPr>
          <a:xfrm>
            <a:off x="4968815" y="3509514"/>
            <a:ext cx="2743200" cy="2743200"/>
          </a:xfrm>
          <a:prstGeom prst="rect">
            <a:avLst/>
          </a:prstGeom>
        </p:spPr>
      </p:pic>
      <p:pic>
        <p:nvPicPr>
          <p:cNvPr id="5" name="Picture 5" descr="A picture containing text, cup, coffee, drink&#10;&#10;Description automatically generated">
            <a:extLst>
              <a:ext uri="{FF2B5EF4-FFF2-40B4-BE49-F238E27FC236}">
                <a16:creationId xmlns:a16="http://schemas.microsoft.com/office/drawing/2014/main" id="{4F5228CC-02AE-F6FC-9D81-695B938443E1}"/>
              </a:ext>
            </a:extLst>
          </p:cNvPr>
          <p:cNvPicPr>
            <a:picLocks noChangeAspect="1"/>
          </p:cNvPicPr>
          <p:nvPr/>
        </p:nvPicPr>
        <p:blipFill rotWithShape="1">
          <a:blip r:embed="rId5"/>
          <a:srcRect t="-245" r="39184" b="4225"/>
          <a:stretch/>
        </p:blipFill>
        <p:spPr>
          <a:xfrm>
            <a:off x="8476891" y="3430662"/>
            <a:ext cx="2143730" cy="2946629"/>
          </a:xfrm>
          <a:prstGeom prst="rect">
            <a:avLst/>
          </a:prstGeom>
        </p:spPr>
      </p:pic>
      <p:pic>
        <p:nvPicPr>
          <p:cNvPr id="6" name="Picture 6" descr="Icon&#10;&#10;Description automatically generated">
            <a:extLst>
              <a:ext uri="{FF2B5EF4-FFF2-40B4-BE49-F238E27FC236}">
                <a16:creationId xmlns:a16="http://schemas.microsoft.com/office/drawing/2014/main" id="{B4A7DB61-4B15-BA34-8B84-071F763D0168}"/>
              </a:ext>
            </a:extLst>
          </p:cNvPr>
          <p:cNvPicPr>
            <a:picLocks noChangeAspect="1"/>
          </p:cNvPicPr>
          <p:nvPr/>
        </p:nvPicPr>
        <p:blipFill>
          <a:blip r:embed="rId6"/>
          <a:stretch>
            <a:fillRect/>
          </a:stretch>
        </p:blipFill>
        <p:spPr>
          <a:xfrm>
            <a:off x="8723462" y="1751342"/>
            <a:ext cx="1905000" cy="1428750"/>
          </a:xfrm>
          <a:prstGeom prst="rect">
            <a:avLst/>
          </a:prstGeom>
        </p:spPr>
      </p:pic>
      <p:sp>
        <p:nvSpPr>
          <p:cNvPr id="7" name="מלבן 1">
            <a:extLst>
              <a:ext uri="{FF2B5EF4-FFF2-40B4-BE49-F238E27FC236}">
                <a16:creationId xmlns:a16="http://schemas.microsoft.com/office/drawing/2014/main" id="{C5A78325-4C1E-4426-65E2-273D523959F1}"/>
              </a:ext>
            </a:extLst>
          </p:cNvPr>
          <p:cNvSpPr/>
          <p:nvPr/>
        </p:nvSpPr>
        <p:spPr>
          <a:xfrm>
            <a:off x="759870" y="601561"/>
            <a:ext cx="10528487" cy="830997"/>
          </a:xfrm>
          <a:prstGeom prst="rect">
            <a:avLst/>
          </a:prstGeom>
        </p:spPr>
        <p:txBody>
          <a:bodyPr wrap="square" lIns="91440" tIns="45720" rIns="91440" bIns="45720" anchor="t">
            <a:spAutoFit/>
          </a:bodyPr>
          <a:lstStyle/>
          <a:p>
            <a:pPr algn="ctr"/>
            <a:r>
              <a:rPr lang="he-IL" sz="4800" b="1" dirty="0">
                <a:latin typeface="SimplerPro"/>
                <a:cs typeface="SimplerPro"/>
              </a:rPr>
              <a:t>לוגואים של ממרח שוקולד</a:t>
            </a:r>
          </a:p>
        </p:txBody>
      </p:sp>
      <p:pic>
        <p:nvPicPr>
          <p:cNvPr id="8" name="Picture 8" descr="A picture containing logo&#10;&#10;Description automatically generated">
            <a:extLst>
              <a:ext uri="{FF2B5EF4-FFF2-40B4-BE49-F238E27FC236}">
                <a16:creationId xmlns:a16="http://schemas.microsoft.com/office/drawing/2014/main" id="{B3BA90FB-DADC-85BD-CE20-3A9391BFCFE8}"/>
              </a:ext>
            </a:extLst>
          </p:cNvPr>
          <p:cNvPicPr>
            <a:picLocks noChangeAspect="1"/>
          </p:cNvPicPr>
          <p:nvPr/>
        </p:nvPicPr>
        <p:blipFill rotWithShape="1">
          <a:blip r:embed="rId7"/>
          <a:srcRect l="15323" t="9704" r="15451" b="6034"/>
          <a:stretch/>
        </p:blipFill>
        <p:spPr>
          <a:xfrm>
            <a:off x="1787132" y="3430615"/>
            <a:ext cx="2317056" cy="2820294"/>
          </a:xfrm>
          <a:prstGeom prst="rect">
            <a:avLst/>
          </a:prstGeom>
        </p:spPr>
      </p:pic>
      <p:pic>
        <p:nvPicPr>
          <p:cNvPr id="9" name="Picture 9">
            <a:extLst>
              <a:ext uri="{FF2B5EF4-FFF2-40B4-BE49-F238E27FC236}">
                <a16:creationId xmlns:a16="http://schemas.microsoft.com/office/drawing/2014/main" id="{44E03DC0-63A3-87C5-37C4-77C51E5BC6AB}"/>
              </a:ext>
            </a:extLst>
          </p:cNvPr>
          <p:cNvPicPr>
            <a:picLocks noChangeAspect="1"/>
          </p:cNvPicPr>
          <p:nvPr/>
        </p:nvPicPr>
        <p:blipFill rotWithShape="1">
          <a:blip r:embed="rId8"/>
          <a:srcRect t="18000" r="-671" b="25124"/>
          <a:stretch/>
        </p:blipFill>
        <p:spPr>
          <a:xfrm>
            <a:off x="1789532" y="1998004"/>
            <a:ext cx="2157510" cy="1218921"/>
          </a:xfrm>
          <a:prstGeom prst="rect">
            <a:avLst/>
          </a:prstGeom>
        </p:spPr>
      </p:pic>
    </p:spTree>
    <p:extLst>
      <p:ext uri="{BB962C8B-B14F-4D97-AF65-F5344CB8AC3E}">
        <p14:creationId xmlns:p14="http://schemas.microsoft.com/office/powerpoint/2010/main" val="2335091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pic>
        <p:nvPicPr>
          <p:cNvPr id="6" name="Picture 8" descr="Diagram&#10;&#10;Description automatically generated">
            <a:extLst>
              <a:ext uri="{FF2B5EF4-FFF2-40B4-BE49-F238E27FC236}">
                <a16:creationId xmlns:a16="http://schemas.microsoft.com/office/drawing/2014/main" id="{B427F568-0BF8-5441-C1F9-940D791A6ED1}"/>
              </a:ext>
            </a:extLst>
          </p:cNvPr>
          <p:cNvPicPr>
            <a:picLocks noChangeAspect="1"/>
          </p:cNvPicPr>
          <p:nvPr/>
        </p:nvPicPr>
        <p:blipFill rotWithShape="1">
          <a:blip r:embed="rId3"/>
          <a:srcRect l="3947" t="27861" r="3553" b="28904"/>
          <a:stretch/>
        </p:blipFill>
        <p:spPr>
          <a:xfrm>
            <a:off x="411192" y="2421121"/>
            <a:ext cx="11628602" cy="3077002"/>
          </a:xfrm>
          <a:prstGeom prst="rect">
            <a:avLst/>
          </a:prstGeom>
        </p:spPr>
      </p:pic>
      <p:sp>
        <p:nvSpPr>
          <p:cNvPr id="3" name="מלבן 1">
            <a:extLst>
              <a:ext uri="{FF2B5EF4-FFF2-40B4-BE49-F238E27FC236}">
                <a16:creationId xmlns:a16="http://schemas.microsoft.com/office/drawing/2014/main" id="{25F8C206-D4C8-4D5D-5EA3-45B396D48A42}"/>
              </a:ext>
            </a:extLst>
          </p:cNvPr>
          <p:cNvSpPr/>
          <p:nvPr/>
        </p:nvSpPr>
        <p:spPr>
          <a:xfrm>
            <a:off x="745493" y="1234165"/>
            <a:ext cx="10528487" cy="830997"/>
          </a:xfrm>
          <a:prstGeom prst="rect">
            <a:avLst/>
          </a:prstGeom>
        </p:spPr>
        <p:txBody>
          <a:bodyPr wrap="square" lIns="91440" tIns="45720" rIns="91440" bIns="45720" anchor="t">
            <a:spAutoFit/>
          </a:bodyPr>
          <a:lstStyle/>
          <a:p>
            <a:pPr algn="ctr"/>
            <a:r>
              <a:rPr lang="he-IL" sz="4800" b="1" dirty="0">
                <a:latin typeface="SimplerPro"/>
                <a:cs typeface="SimplerPro"/>
              </a:rPr>
              <a:t>אבולוציה של המותג APPEL</a:t>
            </a:r>
          </a:p>
        </p:txBody>
      </p:sp>
    </p:spTree>
    <p:extLst>
      <p:ext uri="{BB962C8B-B14F-4D97-AF65-F5344CB8AC3E}">
        <p14:creationId xmlns:p14="http://schemas.microsoft.com/office/powerpoint/2010/main" val="2761705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9534DB5A-2872-4071-75E5-D229014D2E7A}"/>
              </a:ext>
            </a:extLst>
          </p:cNvPr>
          <p:cNvSpPr txBox="1"/>
          <p:nvPr/>
        </p:nvSpPr>
        <p:spPr>
          <a:xfrm>
            <a:off x="2467156" y="1719532"/>
            <a:ext cx="7272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000" dirty="0">
              <a:cs typeface="Calibri"/>
            </a:endParaRPr>
          </a:p>
        </p:txBody>
      </p:sp>
      <p:sp>
        <p:nvSpPr>
          <p:cNvPr id="3" name="מלבן 1">
            <a:extLst>
              <a:ext uri="{FF2B5EF4-FFF2-40B4-BE49-F238E27FC236}">
                <a16:creationId xmlns:a16="http://schemas.microsoft.com/office/drawing/2014/main" id="{25F8C206-D4C8-4D5D-5EA3-45B396D48A42}"/>
              </a:ext>
            </a:extLst>
          </p:cNvPr>
          <p:cNvSpPr/>
          <p:nvPr/>
        </p:nvSpPr>
        <p:spPr>
          <a:xfrm>
            <a:off x="889267" y="774090"/>
            <a:ext cx="10528487" cy="830997"/>
          </a:xfrm>
          <a:prstGeom prst="rect">
            <a:avLst/>
          </a:prstGeom>
        </p:spPr>
        <p:txBody>
          <a:bodyPr wrap="square" lIns="91440" tIns="45720" rIns="91440" bIns="45720" anchor="t">
            <a:spAutoFit/>
          </a:bodyPr>
          <a:lstStyle/>
          <a:p>
            <a:pPr algn="ctr"/>
            <a:r>
              <a:rPr lang="he-IL" sz="4800" b="1" dirty="0">
                <a:latin typeface="SimplerPro"/>
                <a:cs typeface="SimplerPro"/>
              </a:rPr>
              <a:t>אבולוציה של המותג תנובה</a:t>
            </a:r>
          </a:p>
        </p:txBody>
      </p:sp>
      <p:pic>
        <p:nvPicPr>
          <p:cNvPr id="2" name="Picture 5" descr="Logo, company name&#10;&#10;Description automatically generated">
            <a:extLst>
              <a:ext uri="{FF2B5EF4-FFF2-40B4-BE49-F238E27FC236}">
                <a16:creationId xmlns:a16="http://schemas.microsoft.com/office/drawing/2014/main" id="{34D9992B-393E-0FC9-16AB-B47F54BCF59A}"/>
              </a:ext>
            </a:extLst>
          </p:cNvPr>
          <p:cNvPicPr>
            <a:picLocks noChangeAspect="1"/>
          </p:cNvPicPr>
          <p:nvPr/>
        </p:nvPicPr>
        <p:blipFill rotWithShape="1">
          <a:blip r:embed="rId3"/>
          <a:srcRect t="49492" r="141" b="339"/>
          <a:stretch/>
        </p:blipFill>
        <p:spPr>
          <a:xfrm>
            <a:off x="1273835" y="2986896"/>
            <a:ext cx="10147548" cy="2124247"/>
          </a:xfrm>
          <a:prstGeom prst="rect">
            <a:avLst/>
          </a:prstGeom>
        </p:spPr>
      </p:pic>
    </p:spTree>
    <p:extLst>
      <p:ext uri="{BB962C8B-B14F-4D97-AF65-F5344CB8AC3E}">
        <p14:creationId xmlns:p14="http://schemas.microsoft.com/office/powerpoint/2010/main" val="2363597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1690533" y="736959"/>
            <a:ext cx="7632238" cy="1938992"/>
          </a:xfrm>
          <a:prstGeom prst="rect">
            <a:avLst/>
          </a:prstGeom>
        </p:spPr>
        <p:txBody>
          <a:bodyPr wrap="square" lIns="91440" tIns="45720" rIns="91440" bIns="45720" anchor="t">
            <a:spAutoFit/>
          </a:bodyPr>
          <a:lstStyle/>
          <a:p>
            <a:pPr algn="ctr"/>
            <a:r>
              <a:rPr lang="he-IL" sz="4000" b="1" dirty="0">
                <a:latin typeface="SimplerPro"/>
                <a:cs typeface="SimplerPro"/>
              </a:rPr>
              <a:t>מזהים? </a:t>
            </a:r>
            <a:endParaRPr lang="en-US" dirty="0">
              <a:cs typeface="Calibri" panose="020F0502020204030204"/>
            </a:endParaRPr>
          </a:p>
          <a:p>
            <a:pPr algn="ctr"/>
            <a:r>
              <a:rPr lang="he-IL" sz="4000" b="1" dirty="0">
                <a:latin typeface="SimplerPro"/>
                <a:cs typeface="SimplerPro"/>
              </a:rPr>
              <a:t>לבית הספר - משה שרת יש לוגו?  </a:t>
            </a:r>
            <a:endParaRPr lang="he-IL" dirty="0"/>
          </a:p>
          <a:p>
            <a:pPr algn="ctr"/>
            <a:endParaRPr lang="he-IL" sz="4000" b="1" dirty="0">
              <a:latin typeface="SimplerPro" panose="00000500000000000000" pitchFamily="50" charset="-79"/>
              <a:cs typeface="SimplerPro" panose="00000500000000000000" pitchFamily="50" charset="-79"/>
            </a:endParaRPr>
          </a:p>
        </p:txBody>
      </p:sp>
      <p:pic>
        <p:nvPicPr>
          <p:cNvPr id="2" name="Picture 8">
            <a:extLst>
              <a:ext uri="{FF2B5EF4-FFF2-40B4-BE49-F238E27FC236}">
                <a16:creationId xmlns:a16="http://schemas.microsoft.com/office/drawing/2014/main" id="{D5B27688-4D1A-9BF9-7889-2A9158711D1D}"/>
              </a:ext>
            </a:extLst>
          </p:cNvPr>
          <p:cNvPicPr>
            <a:picLocks noChangeAspect="1"/>
          </p:cNvPicPr>
          <p:nvPr/>
        </p:nvPicPr>
        <p:blipFill>
          <a:blip r:embed="rId3"/>
          <a:stretch>
            <a:fillRect/>
          </a:stretch>
        </p:blipFill>
        <p:spPr>
          <a:xfrm>
            <a:off x="3861756" y="2100532"/>
            <a:ext cx="4482860" cy="4511614"/>
          </a:xfrm>
          <a:prstGeom prst="rect">
            <a:avLst/>
          </a:prstGeom>
        </p:spPr>
      </p:pic>
    </p:spTree>
    <p:extLst>
      <p:ext uri="{BB962C8B-B14F-4D97-AF65-F5344CB8AC3E}">
        <p14:creationId xmlns:p14="http://schemas.microsoft.com/office/powerpoint/2010/main" val="97880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Online Media 2" title="במבה אוורירית שנמסה על הלשון">
            <a:hlinkClick r:id="" action="ppaction://media"/>
            <a:extLst>
              <a:ext uri="{FF2B5EF4-FFF2-40B4-BE49-F238E27FC236}">
                <a16:creationId xmlns:a16="http://schemas.microsoft.com/office/drawing/2014/main" id="{19E9DCC6-6349-5531-0933-3DD7DEBE74FE}"/>
              </a:ext>
            </a:extLst>
          </p:cNvPr>
          <p:cNvPicPr>
            <a:picLocks noRot="1" noChangeAspect="1"/>
          </p:cNvPicPr>
          <p:nvPr>
            <a:videoFile r:link="rId1"/>
          </p:nvPr>
        </p:nvPicPr>
        <p:blipFill>
          <a:blip r:embed="rId4"/>
          <a:stretch>
            <a:fillRect/>
          </a:stretch>
        </p:blipFill>
        <p:spPr>
          <a:xfrm>
            <a:off x="2008038" y="1604393"/>
            <a:ext cx="8334075" cy="4698759"/>
          </a:xfrm>
          <a:prstGeom prst="rect">
            <a:avLst/>
          </a:prstGeom>
        </p:spPr>
      </p:pic>
      <p:sp>
        <p:nvSpPr>
          <p:cNvPr id="8" name="מלבן 10">
            <a:extLst>
              <a:ext uri="{FF2B5EF4-FFF2-40B4-BE49-F238E27FC236}">
                <a16:creationId xmlns:a16="http://schemas.microsoft.com/office/drawing/2014/main" id="{CCE94FAE-5774-177A-5A62-1D87E95A4D9D}"/>
              </a:ext>
            </a:extLst>
          </p:cNvPr>
          <p:cNvSpPr/>
          <p:nvPr/>
        </p:nvSpPr>
        <p:spPr>
          <a:xfrm>
            <a:off x="1456189" y="437259"/>
            <a:ext cx="8477750" cy="707886"/>
          </a:xfrm>
          <a:prstGeom prst="rect">
            <a:avLst/>
          </a:prstGeom>
        </p:spPr>
        <p:txBody>
          <a:bodyPr wrap="square" lIns="91440" tIns="45720" rIns="91440" bIns="45720" anchor="t">
            <a:spAutoFit/>
          </a:bodyPr>
          <a:lstStyle/>
          <a:p>
            <a:pPr algn="ctr"/>
            <a:r>
              <a:rPr lang="he-IL" sz="4000" b="1" dirty="0">
                <a:latin typeface="SimplerPro"/>
                <a:cs typeface="SimplerPro"/>
              </a:rPr>
              <a:t>פרסומת של במבה - 2022  </a:t>
            </a:r>
          </a:p>
        </p:txBody>
      </p:sp>
    </p:spTree>
    <p:extLst>
      <p:ext uri="{BB962C8B-B14F-4D97-AF65-F5344CB8AC3E}">
        <p14:creationId xmlns:p14="http://schemas.microsoft.com/office/powerpoint/2010/main" val="2054298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640986" y="952620"/>
            <a:ext cx="9184992" cy="707886"/>
          </a:xfrm>
          <a:prstGeom prst="rect">
            <a:avLst/>
          </a:prstGeom>
        </p:spPr>
        <p:txBody>
          <a:bodyPr wrap="square" lIns="91440" tIns="45720" rIns="91440" bIns="45720" anchor="t">
            <a:spAutoFit/>
          </a:bodyPr>
          <a:lstStyle/>
          <a:p>
            <a:r>
              <a:rPr lang="he-IL" sz="4000" b="1" dirty="0">
                <a:latin typeface="SimplerPro"/>
                <a:cs typeface="SimplerPro"/>
              </a:rPr>
              <a:t>לוגו בית הספר - משה שרת, תל אביב  </a:t>
            </a:r>
            <a:endParaRPr lang="he-IL" sz="4000" b="1" dirty="0">
              <a:latin typeface="SimplerPro" panose="00000500000000000000" pitchFamily="50" charset="-79"/>
              <a:cs typeface="SimplerPro" panose="00000500000000000000" pitchFamily="50" charset="-79"/>
            </a:endParaRPr>
          </a:p>
        </p:txBody>
      </p:sp>
      <p:pic>
        <p:nvPicPr>
          <p:cNvPr id="8" name="Picture 8" descr="Graphical user interface, text, application&#10;&#10;Description automatically generated">
            <a:extLst>
              <a:ext uri="{FF2B5EF4-FFF2-40B4-BE49-F238E27FC236}">
                <a16:creationId xmlns:a16="http://schemas.microsoft.com/office/drawing/2014/main" id="{35FFB7D0-B8EA-DA36-2D63-DBA20A61803B}"/>
              </a:ext>
            </a:extLst>
          </p:cNvPr>
          <p:cNvPicPr>
            <a:picLocks noChangeAspect="1"/>
          </p:cNvPicPr>
          <p:nvPr/>
        </p:nvPicPr>
        <p:blipFill rotWithShape="1">
          <a:blip r:embed="rId3"/>
          <a:srcRect l="18658" t="44995" r="70976" b="38133"/>
          <a:stretch/>
        </p:blipFill>
        <p:spPr>
          <a:xfrm>
            <a:off x="3991156" y="2005961"/>
            <a:ext cx="4027281" cy="3757616"/>
          </a:xfrm>
          <a:prstGeom prst="rect">
            <a:avLst/>
          </a:prstGeom>
        </p:spPr>
      </p:pic>
    </p:spTree>
    <p:extLst>
      <p:ext uri="{BB962C8B-B14F-4D97-AF65-F5344CB8AC3E}">
        <p14:creationId xmlns:p14="http://schemas.microsoft.com/office/powerpoint/2010/main" val="2173081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Graphical user interface, website&#10;&#10;Description automatically generated">
            <a:extLst>
              <a:ext uri="{FF2B5EF4-FFF2-40B4-BE49-F238E27FC236}">
                <a16:creationId xmlns:a16="http://schemas.microsoft.com/office/drawing/2014/main" id="{FFD82997-8415-82A1-3FFC-FF64BC076A81}"/>
              </a:ext>
            </a:extLst>
          </p:cNvPr>
          <p:cNvPicPr>
            <a:picLocks noChangeAspect="1"/>
          </p:cNvPicPr>
          <p:nvPr/>
        </p:nvPicPr>
        <p:blipFill rotWithShape="1">
          <a:blip r:embed="rId3"/>
          <a:srcRect l="18229" t="43155" r="70730" b="35119"/>
          <a:stretch/>
        </p:blipFill>
        <p:spPr>
          <a:xfrm>
            <a:off x="8160589" y="2200362"/>
            <a:ext cx="3393568" cy="3898712"/>
          </a:xfrm>
          <a:prstGeom prst="rect">
            <a:avLst/>
          </a:prstGeom>
        </p:spPr>
      </p:pic>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1460497" y="406281"/>
            <a:ext cx="9184992" cy="1938992"/>
          </a:xfrm>
          <a:prstGeom prst="rect">
            <a:avLst/>
          </a:prstGeom>
        </p:spPr>
        <p:txBody>
          <a:bodyPr wrap="square" lIns="91440" tIns="45720" rIns="91440" bIns="45720" anchor="t">
            <a:spAutoFit/>
          </a:bodyPr>
          <a:lstStyle/>
          <a:p>
            <a:r>
              <a:rPr lang="he-IL" sz="4000" b="1" dirty="0">
                <a:latin typeface="SimplerPro"/>
                <a:cs typeface="SimplerPro"/>
              </a:rPr>
              <a:t>איך הלוגואים של בתי ספר אחרים נראים? </a:t>
            </a:r>
          </a:p>
          <a:p>
            <a:endParaRPr lang="he-IL" sz="4000" b="1" dirty="0">
              <a:latin typeface="SimplerPro"/>
              <a:cs typeface="SimplerPro"/>
            </a:endParaRPr>
          </a:p>
          <a:p>
            <a:r>
              <a:rPr lang="he-IL" sz="4000" b="1" dirty="0">
                <a:latin typeface="SimplerPro"/>
                <a:cs typeface="SimplerPro"/>
              </a:rPr>
              <a:t>מה הם מספרים על </a:t>
            </a:r>
            <a:r>
              <a:rPr lang="he-IL" sz="4000" b="1" dirty="0" err="1">
                <a:latin typeface="SimplerPro"/>
                <a:cs typeface="SimplerPro"/>
              </a:rPr>
              <a:t>הבתי</a:t>
            </a:r>
            <a:r>
              <a:rPr lang="he-IL" sz="4000" b="1" dirty="0">
                <a:latin typeface="SimplerPro"/>
                <a:cs typeface="SimplerPro"/>
              </a:rPr>
              <a:t> ספר? </a:t>
            </a:r>
            <a:endParaRPr lang="he-IL" sz="4000" b="1" dirty="0">
              <a:latin typeface="SimplerPro" panose="00000500000000000000" pitchFamily="50" charset="-79"/>
              <a:cs typeface="SimplerPro" panose="00000500000000000000" pitchFamily="50" charset="-79"/>
            </a:endParaRPr>
          </a:p>
        </p:txBody>
      </p:sp>
      <p:pic>
        <p:nvPicPr>
          <p:cNvPr id="2" name="Picture 7" descr="Graphical user interface, text&#10;&#10;Description automatically generated">
            <a:extLst>
              <a:ext uri="{FF2B5EF4-FFF2-40B4-BE49-F238E27FC236}">
                <a16:creationId xmlns:a16="http://schemas.microsoft.com/office/drawing/2014/main" id="{1DD2EF00-4C0A-7454-67A7-D9B5F30EE493}"/>
              </a:ext>
            </a:extLst>
          </p:cNvPr>
          <p:cNvPicPr>
            <a:picLocks noChangeAspect="1"/>
          </p:cNvPicPr>
          <p:nvPr/>
        </p:nvPicPr>
        <p:blipFill rotWithShape="1">
          <a:blip r:embed="rId4"/>
          <a:srcRect l="17668" t="44008" r="70791" b="37646"/>
          <a:stretch/>
        </p:blipFill>
        <p:spPr>
          <a:xfrm>
            <a:off x="1360100" y="2657852"/>
            <a:ext cx="2791215" cy="2491132"/>
          </a:xfrm>
          <a:prstGeom prst="rect">
            <a:avLst/>
          </a:prstGeom>
        </p:spPr>
      </p:pic>
      <p:pic>
        <p:nvPicPr>
          <p:cNvPr id="8" name="Picture 8" descr="Graphical user interface, website&#10;&#10;Description automatically generated">
            <a:extLst>
              <a:ext uri="{FF2B5EF4-FFF2-40B4-BE49-F238E27FC236}">
                <a16:creationId xmlns:a16="http://schemas.microsoft.com/office/drawing/2014/main" id="{27FAE0BF-D1BA-D22C-FF64-7CE273D521D6}"/>
              </a:ext>
            </a:extLst>
          </p:cNvPr>
          <p:cNvPicPr>
            <a:picLocks noChangeAspect="1"/>
          </p:cNvPicPr>
          <p:nvPr/>
        </p:nvPicPr>
        <p:blipFill rotWithShape="1">
          <a:blip r:embed="rId5"/>
          <a:srcRect l="16390" t="43015" r="69087" b="33824"/>
          <a:stretch/>
        </p:blipFill>
        <p:spPr>
          <a:xfrm>
            <a:off x="4465607" y="2485325"/>
            <a:ext cx="3694571" cy="3318750"/>
          </a:xfrm>
          <a:prstGeom prst="rect">
            <a:avLst/>
          </a:prstGeom>
        </p:spPr>
      </p:pic>
    </p:spTree>
    <p:extLst>
      <p:ext uri="{BB962C8B-B14F-4D97-AF65-F5344CB8AC3E}">
        <p14:creationId xmlns:p14="http://schemas.microsoft.com/office/powerpoint/2010/main" val="1985089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Logo, company name&#10;&#10;Description automatically generated">
            <a:extLst>
              <a:ext uri="{FF2B5EF4-FFF2-40B4-BE49-F238E27FC236}">
                <a16:creationId xmlns:a16="http://schemas.microsoft.com/office/drawing/2014/main" id="{36E9A4BF-6C83-B7DE-2DF5-BA98BBA680F6}"/>
              </a:ext>
            </a:extLst>
          </p:cNvPr>
          <p:cNvPicPr>
            <a:picLocks noChangeAspect="1"/>
          </p:cNvPicPr>
          <p:nvPr/>
        </p:nvPicPr>
        <p:blipFill>
          <a:blip r:embed="rId3"/>
          <a:stretch>
            <a:fillRect/>
          </a:stretch>
        </p:blipFill>
        <p:spPr>
          <a:xfrm>
            <a:off x="-5751" y="-1437"/>
            <a:ext cx="12217879" cy="7709139"/>
          </a:xfrm>
          <a:prstGeom prst="rect">
            <a:avLst/>
          </a:prstGeom>
        </p:spPr>
      </p:pic>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2337516" y="938243"/>
            <a:ext cx="7545973" cy="70788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he-IL" sz="4000" b="1" dirty="0">
                <a:latin typeface="SimplerPro"/>
                <a:cs typeface="SimplerPro"/>
              </a:rPr>
              <a:t>עכשיו אתם בוחרים לכם- לוגו! </a:t>
            </a:r>
            <a:endParaRPr lang="he-IL" sz="4000" b="1" dirty="0">
              <a:latin typeface="SimplerPro" panose="00000500000000000000" pitchFamily="50" charset="-79"/>
              <a:cs typeface="SimplerPro" panose="00000500000000000000" pitchFamily="50" charset="-79"/>
            </a:endParaRPr>
          </a:p>
        </p:txBody>
      </p:sp>
      <p:sp>
        <p:nvSpPr>
          <p:cNvPr id="4" name="TextBox 3">
            <a:extLst>
              <a:ext uri="{FF2B5EF4-FFF2-40B4-BE49-F238E27FC236}">
                <a16:creationId xmlns:a16="http://schemas.microsoft.com/office/drawing/2014/main" id="{DB19D773-7F51-3C13-01BD-3A977FFA6D33}"/>
              </a:ext>
            </a:extLst>
          </p:cNvPr>
          <p:cNvSpPr txBox="1"/>
          <p:nvPr/>
        </p:nvSpPr>
        <p:spPr>
          <a:xfrm>
            <a:off x="971910" y="1978325"/>
            <a:ext cx="10061274" cy="341632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err="1"/>
              <a:t>כל</a:t>
            </a:r>
            <a:r>
              <a:rPr lang="en-US" sz="3600" dirty="0"/>
              <a:t> </a:t>
            </a:r>
            <a:r>
              <a:rPr lang="en-US" sz="3600" dirty="0" err="1"/>
              <a:t>אחת</a:t>
            </a:r>
            <a:r>
              <a:rPr lang="en-US" sz="3600" dirty="0"/>
              <a:t> </a:t>
            </a:r>
            <a:r>
              <a:rPr lang="en-US" sz="3600" dirty="0" err="1"/>
              <a:t>ואחד</a:t>
            </a:r>
            <a:r>
              <a:rPr lang="en-US" sz="3600" dirty="0"/>
              <a:t> </a:t>
            </a:r>
            <a:r>
              <a:rPr lang="en-US" sz="3600" dirty="0" err="1"/>
              <a:t>ממכם</a:t>
            </a:r>
            <a:r>
              <a:rPr lang="en-US" sz="3600" dirty="0"/>
              <a:t> </a:t>
            </a:r>
            <a:r>
              <a:rPr lang="en-US" sz="3600" dirty="0" err="1"/>
              <a:t>יעצב</a:t>
            </a:r>
            <a:r>
              <a:rPr lang="en-US" sz="3600" dirty="0"/>
              <a:t> </a:t>
            </a:r>
            <a:r>
              <a:rPr lang="en-US" sz="3600" dirty="0" err="1"/>
              <a:t>לוגו</a:t>
            </a:r>
            <a:r>
              <a:rPr lang="en-US" sz="3600" dirty="0"/>
              <a:t> </a:t>
            </a:r>
            <a:endParaRPr lang="en-US" sz="3600" dirty="0">
              <a:cs typeface="Calibri"/>
            </a:endParaRPr>
          </a:p>
          <a:p>
            <a:r>
              <a:rPr lang="en-US" sz="3600" b="1" dirty="0" err="1">
                <a:cs typeface="Calibri"/>
              </a:rPr>
              <a:t>מה</a:t>
            </a:r>
            <a:r>
              <a:rPr lang="en-US" sz="3600" b="1" dirty="0">
                <a:cs typeface="Calibri"/>
              </a:rPr>
              <a:t> </a:t>
            </a:r>
            <a:r>
              <a:rPr lang="en-US" sz="3600" b="1" dirty="0" err="1">
                <a:cs typeface="Calibri"/>
              </a:rPr>
              <a:t>זה</a:t>
            </a:r>
            <a:r>
              <a:rPr lang="en-US" sz="3600" b="1" dirty="0">
                <a:cs typeface="Calibri"/>
              </a:rPr>
              <a:t> </a:t>
            </a:r>
            <a:r>
              <a:rPr lang="en-US" sz="3600" b="1" dirty="0" err="1">
                <a:cs typeface="Calibri"/>
              </a:rPr>
              <a:t>אומר</a:t>
            </a:r>
            <a:r>
              <a:rPr lang="en-US" sz="3600" b="1" dirty="0">
                <a:cs typeface="Calibri"/>
              </a:rPr>
              <a:t>? </a:t>
            </a:r>
          </a:p>
          <a:p>
            <a:endParaRPr lang="en-US" sz="3600" dirty="0"/>
          </a:p>
          <a:p>
            <a:r>
              <a:rPr lang="en-US" sz="3600" dirty="0" err="1"/>
              <a:t>לוגו</a:t>
            </a:r>
            <a:r>
              <a:rPr lang="en-US" sz="3600" dirty="0"/>
              <a:t> </a:t>
            </a:r>
            <a:r>
              <a:rPr lang="en-US" sz="3600" dirty="0" err="1"/>
              <a:t>מסמל</a:t>
            </a:r>
            <a:r>
              <a:rPr lang="en-US" sz="3600" dirty="0"/>
              <a:t> </a:t>
            </a:r>
            <a:r>
              <a:rPr lang="en-US" sz="3600" dirty="0" err="1"/>
              <a:t>את</a:t>
            </a:r>
            <a:r>
              <a:rPr lang="en-US" sz="3600" dirty="0"/>
              <a:t> </a:t>
            </a:r>
            <a:r>
              <a:rPr lang="en-US" sz="3600" dirty="0" err="1"/>
              <a:t>הערכים</a:t>
            </a:r>
            <a:r>
              <a:rPr lang="en-US" sz="3600" dirty="0"/>
              <a:t> </a:t>
            </a:r>
            <a:r>
              <a:rPr lang="en-US" sz="3600" dirty="0" err="1"/>
              <a:t>שאתם</a:t>
            </a:r>
            <a:r>
              <a:rPr lang="en-US" sz="3600" dirty="0"/>
              <a:t>/ן </a:t>
            </a:r>
            <a:r>
              <a:rPr lang="en-US" sz="3600" dirty="0" err="1"/>
              <a:t>רוצים</a:t>
            </a:r>
            <a:r>
              <a:rPr lang="en-US" sz="3600" dirty="0"/>
              <a:t>/</a:t>
            </a:r>
            <a:r>
              <a:rPr lang="en-US" sz="3600" dirty="0" err="1"/>
              <a:t>ות</a:t>
            </a:r>
            <a:r>
              <a:rPr lang="en-US" sz="3600" dirty="0"/>
              <a:t>  </a:t>
            </a:r>
            <a:r>
              <a:rPr lang="en-US" sz="3600" dirty="0" err="1"/>
              <a:t>לייצג</a:t>
            </a:r>
            <a:r>
              <a:rPr lang="en-US" sz="3600" dirty="0"/>
              <a:t> :) </a:t>
            </a:r>
            <a:endParaRPr lang="en-US" sz="3600" dirty="0">
              <a:cs typeface="Calibri"/>
            </a:endParaRPr>
          </a:p>
          <a:p>
            <a:r>
              <a:rPr lang="en-US" sz="3600" dirty="0" err="1"/>
              <a:t>תזכרו</a:t>
            </a:r>
            <a:r>
              <a:rPr lang="en-US" sz="3600" dirty="0"/>
              <a:t>! </a:t>
            </a:r>
            <a:r>
              <a:rPr lang="en-US" sz="3600" dirty="0" err="1"/>
              <a:t>הלוגו</a:t>
            </a:r>
            <a:r>
              <a:rPr lang="en-US" sz="3600" dirty="0"/>
              <a:t> </a:t>
            </a:r>
            <a:r>
              <a:rPr lang="en-US" sz="3600" dirty="0" err="1"/>
              <a:t>צריך</a:t>
            </a:r>
            <a:r>
              <a:rPr lang="en-US" sz="3600" dirty="0"/>
              <a:t> </a:t>
            </a:r>
            <a:r>
              <a:rPr lang="en-US" sz="3600" dirty="0" err="1"/>
              <a:t>לעשות</a:t>
            </a:r>
            <a:r>
              <a:rPr lang="en-US" sz="3600" dirty="0"/>
              <a:t> </a:t>
            </a:r>
            <a:r>
              <a:rPr lang="en-US" sz="3600" dirty="0" err="1"/>
              <a:t>רושם</a:t>
            </a:r>
            <a:r>
              <a:rPr lang="en-US" sz="3600" dirty="0"/>
              <a:t> </a:t>
            </a:r>
            <a:r>
              <a:rPr lang="en-US" sz="3600" dirty="0" err="1"/>
              <a:t>מיידי</a:t>
            </a:r>
            <a:r>
              <a:rPr lang="en-US" sz="3600" dirty="0"/>
              <a:t> - </a:t>
            </a:r>
            <a:r>
              <a:rPr lang="en-US" sz="3600" dirty="0" err="1"/>
              <a:t>תוך</a:t>
            </a:r>
            <a:r>
              <a:rPr lang="en-US" sz="3600" dirty="0"/>
              <a:t> </a:t>
            </a:r>
            <a:r>
              <a:rPr lang="en-US" sz="3600" dirty="0" err="1"/>
              <a:t>שנייה</a:t>
            </a:r>
            <a:endParaRPr lang="en-US" sz="3600" dirty="0" err="1">
              <a:cs typeface="Calibri"/>
            </a:endParaRPr>
          </a:p>
          <a:p>
            <a:r>
              <a:rPr lang="en-US" sz="3600" dirty="0" err="1"/>
              <a:t>לשם</a:t>
            </a:r>
            <a:r>
              <a:rPr lang="en-US" sz="3600" dirty="0"/>
              <a:t> </a:t>
            </a:r>
            <a:r>
              <a:rPr lang="en-US" sz="3600" dirty="0" err="1"/>
              <a:t>כך</a:t>
            </a:r>
            <a:r>
              <a:rPr lang="en-US" sz="3600" dirty="0"/>
              <a:t> </a:t>
            </a:r>
            <a:r>
              <a:rPr lang="en-US" sz="3600" dirty="0" err="1"/>
              <a:t>עליו</a:t>
            </a:r>
            <a:r>
              <a:rPr lang="en-US" sz="3600" dirty="0"/>
              <a:t> </a:t>
            </a:r>
            <a:r>
              <a:rPr lang="en-US" sz="3600" dirty="0" err="1"/>
              <a:t>להיות</a:t>
            </a:r>
            <a:r>
              <a:rPr lang="en-US" sz="3600" dirty="0"/>
              <a:t> </a:t>
            </a:r>
            <a:r>
              <a:rPr lang="en-US" sz="3600" b="1" dirty="0" err="1"/>
              <a:t>זכיר</a:t>
            </a:r>
            <a:r>
              <a:rPr lang="en-US" sz="3600" b="1" dirty="0"/>
              <a:t> </a:t>
            </a:r>
            <a:r>
              <a:rPr lang="en-US" sz="3600" b="1" dirty="0" err="1"/>
              <a:t>וייחודי</a:t>
            </a:r>
            <a:r>
              <a:rPr lang="en-US" sz="3600" b="1" dirty="0"/>
              <a:t> ! </a:t>
            </a:r>
            <a:endParaRPr lang="en-US" sz="3600" b="1" dirty="0">
              <a:cs typeface="Calibri"/>
            </a:endParaRPr>
          </a:p>
        </p:txBody>
      </p:sp>
    </p:spTree>
    <p:extLst>
      <p:ext uri="{BB962C8B-B14F-4D97-AF65-F5344CB8AC3E}">
        <p14:creationId xmlns:p14="http://schemas.microsoft.com/office/powerpoint/2010/main" val="1949594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Logo, company name&#10;&#10;Description automatically generated">
            <a:extLst>
              <a:ext uri="{FF2B5EF4-FFF2-40B4-BE49-F238E27FC236}">
                <a16:creationId xmlns:a16="http://schemas.microsoft.com/office/drawing/2014/main" id="{3397C3E0-7BB8-0F75-CC55-B93A11C296CE}"/>
              </a:ext>
            </a:extLst>
          </p:cNvPr>
          <p:cNvPicPr>
            <a:picLocks noChangeAspect="1"/>
          </p:cNvPicPr>
          <p:nvPr/>
        </p:nvPicPr>
        <p:blipFill>
          <a:blip r:embed="rId3"/>
          <a:stretch>
            <a:fillRect/>
          </a:stretch>
        </p:blipFill>
        <p:spPr>
          <a:xfrm>
            <a:off x="-5751" y="-1437"/>
            <a:ext cx="12059727" cy="6860874"/>
          </a:xfrm>
          <a:prstGeom prst="rect">
            <a:avLst/>
          </a:prstGeom>
        </p:spPr>
      </p:pic>
      <p:sp>
        <p:nvSpPr>
          <p:cNvPr id="13" name="Rectangle 12"/>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3358308" y="1010130"/>
            <a:ext cx="4728011" cy="76944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he-IL" sz="4400" b="1" dirty="0">
                <a:latin typeface="SimplerPro"/>
                <a:cs typeface="SimplerPro"/>
              </a:rPr>
              <a:t>הלוגו שלי! </a:t>
            </a:r>
            <a:endParaRPr lang="he-IL" sz="4400" b="1">
              <a:latin typeface="SimplerPro" panose="00000500000000000000" pitchFamily="50" charset="-79"/>
              <a:cs typeface="SimplerPro" panose="00000500000000000000" pitchFamily="50" charset="-79"/>
            </a:endParaRPr>
          </a:p>
        </p:txBody>
      </p:sp>
      <p:sp>
        <p:nvSpPr>
          <p:cNvPr id="4" name="TextBox 3">
            <a:extLst>
              <a:ext uri="{FF2B5EF4-FFF2-40B4-BE49-F238E27FC236}">
                <a16:creationId xmlns:a16="http://schemas.microsoft.com/office/drawing/2014/main" id="{DB19D773-7F51-3C13-01BD-3A977FFA6D33}"/>
              </a:ext>
            </a:extLst>
          </p:cNvPr>
          <p:cNvSpPr txBox="1"/>
          <p:nvPr/>
        </p:nvSpPr>
        <p:spPr>
          <a:xfrm>
            <a:off x="986288" y="2193985"/>
            <a:ext cx="10061274" cy="230832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ü"/>
            </a:pPr>
            <a:r>
              <a:rPr lang="en-US" sz="3600" dirty="0" err="1">
                <a:cs typeface="Calibri"/>
              </a:rPr>
              <a:t>בחירת</a:t>
            </a:r>
            <a:r>
              <a:rPr lang="en-US" sz="3600" dirty="0">
                <a:cs typeface="Calibri"/>
              </a:rPr>
              <a:t> </a:t>
            </a:r>
            <a:r>
              <a:rPr lang="en-US" sz="3600" dirty="0" err="1">
                <a:cs typeface="Calibri"/>
              </a:rPr>
              <a:t>צבע</a:t>
            </a:r>
            <a:r>
              <a:rPr lang="en-US" sz="3600" dirty="0">
                <a:cs typeface="Calibri"/>
              </a:rPr>
              <a:t> </a:t>
            </a:r>
            <a:r>
              <a:rPr lang="en-US" sz="3600" dirty="0" err="1">
                <a:cs typeface="Calibri"/>
              </a:rPr>
              <a:t>ללוגו</a:t>
            </a:r>
            <a:r>
              <a:rPr lang="en-US" sz="3600" dirty="0">
                <a:cs typeface="Calibri"/>
              </a:rPr>
              <a:t> - </a:t>
            </a:r>
            <a:r>
              <a:rPr lang="en-US" sz="3600" dirty="0" err="1">
                <a:cs typeface="Calibri"/>
              </a:rPr>
              <a:t>אדום</a:t>
            </a:r>
            <a:r>
              <a:rPr lang="en-US" sz="3600" dirty="0">
                <a:cs typeface="Calibri"/>
              </a:rPr>
              <a:t>, </a:t>
            </a:r>
            <a:r>
              <a:rPr lang="en-US" sz="3600" dirty="0" err="1">
                <a:cs typeface="Calibri"/>
              </a:rPr>
              <a:t>כחול</a:t>
            </a:r>
            <a:r>
              <a:rPr lang="en-US" sz="3600" dirty="0">
                <a:cs typeface="Calibri"/>
              </a:rPr>
              <a:t>, </a:t>
            </a:r>
            <a:r>
              <a:rPr lang="en-US" sz="3600" dirty="0" err="1">
                <a:cs typeface="Calibri"/>
              </a:rPr>
              <a:t>ירוק</a:t>
            </a:r>
            <a:r>
              <a:rPr lang="en-US" sz="3600" dirty="0">
                <a:cs typeface="Calibri"/>
              </a:rPr>
              <a:t> </a:t>
            </a:r>
            <a:r>
              <a:rPr lang="en-US" sz="3600" dirty="0" err="1">
                <a:cs typeface="Calibri"/>
              </a:rPr>
              <a:t>וכד</a:t>
            </a:r>
            <a:r>
              <a:rPr lang="en-US" sz="3600" dirty="0">
                <a:cs typeface="Calibri"/>
              </a:rPr>
              <a:t>'</a:t>
            </a:r>
            <a:endParaRPr lang="en-US" dirty="0"/>
          </a:p>
          <a:p>
            <a:pPr marL="571500" indent="-571500">
              <a:buFont typeface="Wingdings"/>
              <a:buChar char="ü"/>
            </a:pPr>
            <a:r>
              <a:rPr lang="en-US" sz="3600" dirty="0" err="1">
                <a:cs typeface="Calibri"/>
              </a:rPr>
              <a:t>בחירת</a:t>
            </a:r>
            <a:r>
              <a:rPr lang="en-US" sz="3600" dirty="0">
                <a:cs typeface="Calibri"/>
              </a:rPr>
              <a:t> </a:t>
            </a:r>
            <a:r>
              <a:rPr lang="en-US" sz="3600" dirty="0" err="1">
                <a:cs typeface="Calibri"/>
              </a:rPr>
              <a:t>מאפיינים</a:t>
            </a:r>
            <a:r>
              <a:rPr lang="en-US" sz="3600" dirty="0">
                <a:cs typeface="Calibri"/>
              </a:rPr>
              <a:t> </a:t>
            </a:r>
            <a:r>
              <a:rPr lang="en-US" sz="3600" dirty="0" err="1">
                <a:cs typeface="Calibri"/>
              </a:rPr>
              <a:t>מובילים</a:t>
            </a:r>
            <a:r>
              <a:rPr lang="en-US" sz="3600" dirty="0">
                <a:cs typeface="Calibri"/>
              </a:rPr>
              <a:t> - </a:t>
            </a:r>
            <a:r>
              <a:rPr lang="en-US" sz="3600" dirty="0" err="1">
                <a:cs typeface="Calibri"/>
              </a:rPr>
              <a:t>מה</a:t>
            </a:r>
            <a:r>
              <a:rPr lang="en-US" sz="3600" dirty="0">
                <a:cs typeface="Calibri"/>
              </a:rPr>
              <a:t> </a:t>
            </a:r>
            <a:r>
              <a:rPr lang="en-US" sz="3600" dirty="0" err="1">
                <a:cs typeface="Calibri"/>
              </a:rPr>
              <a:t>מאפיין</a:t>
            </a:r>
            <a:r>
              <a:rPr lang="en-US" sz="3600" dirty="0">
                <a:cs typeface="Calibri"/>
              </a:rPr>
              <a:t> </a:t>
            </a:r>
            <a:r>
              <a:rPr lang="en-US" sz="3600" dirty="0" err="1">
                <a:cs typeface="Calibri"/>
              </a:rPr>
              <a:t>אתכם</a:t>
            </a:r>
            <a:r>
              <a:rPr lang="en-US" sz="3600" dirty="0">
                <a:cs typeface="Calibri"/>
              </a:rPr>
              <a:t>?</a:t>
            </a:r>
          </a:p>
          <a:p>
            <a:pPr marL="571500" indent="-571500">
              <a:buFont typeface="Wingdings"/>
              <a:buChar char="ü"/>
            </a:pPr>
            <a:r>
              <a:rPr lang="en-US" sz="3600" dirty="0" err="1">
                <a:cs typeface="Calibri"/>
              </a:rPr>
              <a:t>בחירת</a:t>
            </a:r>
            <a:r>
              <a:rPr lang="en-US" sz="3600" dirty="0">
                <a:cs typeface="Calibri"/>
              </a:rPr>
              <a:t> </a:t>
            </a:r>
            <a:r>
              <a:rPr lang="en-US" sz="3600" dirty="0" err="1">
                <a:cs typeface="Calibri"/>
              </a:rPr>
              <a:t>סוג</a:t>
            </a:r>
            <a:r>
              <a:rPr lang="en-US" sz="3600" dirty="0">
                <a:cs typeface="Calibri"/>
              </a:rPr>
              <a:t> </a:t>
            </a:r>
            <a:r>
              <a:rPr lang="en-US" sz="3600" dirty="0" err="1">
                <a:cs typeface="Calibri"/>
              </a:rPr>
              <a:t>הכתב</a:t>
            </a:r>
            <a:r>
              <a:rPr lang="en-US" sz="3600" dirty="0">
                <a:cs typeface="Calibri"/>
              </a:rPr>
              <a:t> - </a:t>
            </a:r>
            <a:r>
              <a:rPr lang="en-US" sz="3600" dirty="0" err="1">
                <a:cs typeface="Calibri"/>
              </a:rPr>
              <a:t>גדול</a:t>
            </a:r>
            <a:r>
              <a:rPr lang="en-US" sz="3600" dirty="0">
                <a:cs typeface="Calibri"/>
              </a:rPr>
              <a:t> , </a:t>
            </a:r>
            <a:r>
              <a:rPr lang="en-US" sz="3600" dirty="0" err="1">
                <a:cs typeface="Calibri"/>
              </a:rPr>
              <a:t>קטן</a:t>
            </a:r>
            <a:r>
              <a:rPr lang="en-US" sz="3600" dirty="0">
                <a:cs typeface="Calibri"/>
              </a:rPr>
              <a:t>, </a:t>
            </a:r>
            <a:r>
              <a:rPr lang="en-US" sz="3600" dirty="0" err="1">
                <a:cs typeface="Calibri"/>
              </a:rPr>
              <a:t>מעוגל</a:t>
            </a:r>
            <a:r>
              <a:rPr lang="en-US" sz="3600" dirty="0">
                <a:cs typeface="Calibri"/>
              </a:rPr>
              <a:t>, </a:t>
            </a:r>
            <a:r>
              <a:rPr lang="en-US" sz="3600" dirty="0" err="1">
                <a:cs typeface="Calibri"/>
              </a:rPr>
              <a:t>דק</a:t>
            </a:r>
            <a:r>
              <a:rPr lang="en-US" sz="3600" dirty="0">
                <a:cs typeface="Calibri"/>
              </a:rPr>
              <a:t>, </a:t>
            </a:r>
            <a:r>
              <a:rPr lang="en-US" sz="3600" dirty="0" err="1">
                <a:cs typeface="Calibri"/>
              </a:rPr>
              <a:t>חד</a:t>
            </a:r>
          </a:p>
          <a:p>
            <a:pPr marL="571500" indent="-571500">
              <a:buFont typeface="Wingdings"/>
              <a:buChar char="ü"/>
            </a:pPr>
            <a:r>
              <a:rPr lang="en-US" sz="3600" dirty="0" err="1">
                <a:cs typeface="Calibri"/>
              </a:rPr>
              <a:t>כתיבת</a:t>
            </a:r>
            <a:r>
              <a:rPr lang="en-US" sz="3600" dirty="0">
                <a:cs typeface="Calibri"/>
              </a:rPr>
              <a:t> </a:t>
            </a:r>
            <a:r>
              <a:rPr lang="en-US" sz="3600" dirty="0" err="1">
                <a:cs typeface="Calibri"/>
              </a:rPr>
              <a:t>השם</a:t>
            </a:r>
            <a:r>
              <a:rPr lang="en-US" sz="3600" dirty="0">
                <a:cs typeface="Calibri"/>
              </a:rPr>
              <a:t> ? </a:t>
            </a:r>
            <a:r>
              <a:rPr lang="en-US" sz="3600" dirty="0" err="1">
                <a:cs typeface="Calibri"/>
              </a:rPr>
              <a:t>יכולים</a:t>
            </a:r>
            <a:r>
              <a:rPr lang="en-US" sz="3600" dirty="0">
                <a:cs typeface="Calibri"/>
              </a:rPr>
              <a:t> </a:t>
            </a:r>
            <a:r>
              <a:rPr lang="en-US" sz="3600" dirty="0" err="1">
                <a:cs typeface="Calibri"/>
              </a:rPr>
              <a:t>לכתוב</a:t>
            </a:r>
            <a:r>
              <a:rPr lang="en-US" sz="3600" dirty="0">
                <a:cs typeface="Calibri"/>
              </a:rPr>
              <a:t> </a:t>
            </a:r>
            <a:r>
              <a:rPr lang="en-US" sz="3600" dirty="0" err="1">
                <a:cs typeface="Calibri"/>
              </a:rPr>
              <a:t>ויכולים</a:t>
            </a:r>
            <a:r>
              <a:rPr lang="en-US" sz="3600" dirty="0">
                <a:cs typeface="Calibri"/>
              </a:rPr>
              <a:t> </a:t>
            </a:r>
            <a:r>
              <a:rPr lang="en-US" sz="3600" dirty="0" err="1">
                <a:cs typeface="Calibri"/>
              </a:rPr>
              <a:t>גם</a:t>
            </a:r>
            <a:r>
              <a:rPr lang="en-US" sz="3600" dirty="0">
                <a:cs typeface="Calibri"/>
              </a:rPr>
              <a:t> </a:t>
            </a:r>
            <a:r>
              <a:rPr lang="en-US" sz="3600" dirty="0" err="1">
                <a:cs typeface="Calibri"/>
              </a:rPr>
              <a:t>לא</a:t>
            </a:r>
            <a:r>
              <a:rPr lang="en-US" sz="3600" dirty="0">
                <a:cs typeface="Calibri"/>
              </a:rPr>
              <a:t> </a:t>
            </a:r>
            <a:r>
              <a:rPr lang="en-US" sz="3600" dirty="0" err="1">
                <a:cs typeface="Calibri"/>
              </a:rPr>
              <a:t>לכתוב</a:t>
            </a:r>
            <a:r>
              <a:rPr lang="en-US" sz="3600" dirty="0">
                <a:cs typeface="Calibri"/>
              </a:rPr>
              <a:t> </a:t>
            </a:r>
          </a:p>
        </p:txBody>
      </p:sp>
    </p:spTree>
    <p:extLst>
      <p:ext uri="{BB962C8B-B14F-4D97-AF65-F5344CB8AC3E}">
        <p14:creationId xmlns:p14="http://schemas.microsoft.com/office/powerpoint/2010/main" val="1236043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B3A1786-1525-4D45-2735-C8FF395821F1}"/>
              </a:ext>
            </a:extLst>
          </p:cNvPr>
          <p:cNvPicPr>
            <a:picLocks noChangeAspect="1"/>
          </p:cNvPicPr>
          <p:nvPr/>
        </p:nvPicPr>
        <p:blipFill rotWithShape="1">
          <a:blip r:embed="rId2"/>
          <a:srcRect t="8271" r="265" b="5263"/>
          <a:stretch/>
        </p:blipFill>
        <p:spPr>
          <a:xfrm>
            <a:off x="-508958" y="-744142"/>
            <a:ext cx="13209926" cy="7741436"/>
          </a:xfrm>
          <a:prstGeom prst="rect">
            <a:avLst/>
          </a:prstGeom>
        </p:spPr>
      </p:pic>
      <p:sp>
        <p:nvSpPr>
          <p:cNvPr id="3" name="AutoShape 2" descr="×ª××¦××ª ×ª××× × ×¢×××¨ ×××ª×"/>
          <p:cNvSpPr>
            <a:spLocks noChangeAspect="1" noChangeArrowheads="1"/>
          </p:cNvSpPr>
          <p:nvPr/>
        </p:nvSpPr>
        <p:spPr bwMode="auto">
          <a:xfrm>
            <a:off x="1397977" y="-747118"/>
            <a:ext cx="137358" cy="137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AutoShape 4" descr="×ª××× × ×§×©××¨×"/>
          <p:cNvSpPr>
            <a:spLocks noChangeAspect="1" noChangeArrowheads="1"/>
          </p:cNvSpPr>
          <p:nvPr/>
        </p:nvSpPr>
        <p:spPr bwMode="auto">
          <a:xfrm>
            <a:off x="1550377" y="-594718"/>
            <a:ext cx="137358" cy="137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כותרת 1">
            <a:extLst>
              <a:ext uri="{FF2B5EF4-FFF2-40B4-BE49-F238E27FC236}">
                <a16:creationId xmlns:a16="http://schemas.microsoft.com/office/drawing/2014/main" id="{92FF6582-7359-4F98-B84A-4164C0AEBCB6}"/>
              </a:ext>
            </a:extLst>
          </p:cNvPr>
          <p:cNvSpPr txBox="1">
            <a:spLocks/>
          </p:cNvSpPr>
          <p:nvPr/>
        </p:nvSpPr>
        <p:spPr>
          <a:xfrm>
            <a:off x="1096992" y="1988243"/>
            <a:ext cx="10515600" cy="1325563"/>
          </a:xfrm>
          <a:prstGeom prst="rect">
            <a:avLst/>
          </a:prstGeom>
        </p:spPr>
        <p:txBody>
          <a:bodyPr lIns="91440" tIns="45720" rIns="91440" bIns="45720"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sz="6600" b="1" dirty="0">
                <a:solidFill>
                  <a:schemeClr val="bg1"/>
                </a:solidFill>
                <a:effectLst>
                  <a:outerShdw blurRad="38100" dist="38100" dir="2700000" algn="tl">
                    <a:srgbClr val="000000">
                      <a:alpha val="43137"/>
                    </a:srgbClr>
                  </a:outerShdw>
                </a:effectLst>
                <a:latin typeface="SimplerPro"/>
                <a:cs typeface="SimplerPro"/>
              </a:rPr>
              <a:t>תודה ב'3</a:t>
            </a:r>
            <a:endParaRPr lang="he-IL" sz="1800" dirty="0">
              <a:solidFill>
                <a:schemeClr val="bg1"/>
              </a:solidFill>
              <a:effectLst>
                <a:outerShdw blurRad="38100" dist="38100" dir="2700000" algn="tl">
                  <a:srgbClr val="000000">
                    <a:alpha val="43137"/>
                  </a:srgbClr>
                </a:outerShdw>
              </a:effectLst>
              <a:latin typeface="SimplerPro" panose="00000500000000000000" pitchFamily="50" charset="-79"/>
              <a:cs typeface="SimplerPro" panose="00000500000000000000" pitchFamily="50" charset="-79"/>
            </a:endParaRP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7072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1628717" y="350994"/>
            <a:ext cx="8477750" cy="707886"/>
          </a:xfrm>
          <a:prstGeom prst="rect">
            <a:avLst/>
          </a:prstGeom>
        </p:spPr>
        <p:txBody>
          <a:bodyPr wrap="square" lIns="91440" tIns="45720" rIns="91440" bIns="45720" anchor="t">
            <a:spAutoFit/>
          </a:bodyPr>
          <a:lstStyle/>
          <a:p>
            <a:pPr algn="ctr"/>
            <a:r>
              <a:rPr lang="he-IL" sz="4000" b="1" dirty="0">
                <a:latin typeface="SimplerPro"/>
                <a:cs typeface="SimplerPro"/>
              </a:rPr>
              <a:t>פרסומת של במבה - 1992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Online Media 2" title="פרסומת במבה ראשונה">
            <a:hlinkClick r:id="" action="ppaction://media"/>
            <a:extLst>
              <a:ext uri="{FF2B5EF4-FFF2-40B4-BE49-F238E27FC236}">
                <a16:creationId xmlns:a16="http://schemas.microsoft.com/office/drawing/2014/main" id="{7A191D21-3B54-E443-E464-56D503FBBBFA}"/>
              </a:ext>
            </a:extLst>
          </p:cNvPr>
          <p:cNvPicPr>
            <a:picLocks noRot="1" noChangeAspect="1"/>
          </p:cNvPicPr>
          <p:nvPr>
            <a:videoFile r:link="rId1"/>
          </p:nvPr>
        </p:nvPicPr>
        <p:blipFill>
          <a:blip r:embed="rId4"/>
          <a:stretch>
            <a:fillRect/>
          </a:stretch>
        </p:blipFill>
        <p:spPr>
          <a:xfrm>
            <a:off x="1634227" y="1129941"/>
            <a:ext cx="8736640" cy="5432004"/>
          </a:xfrm>
          <a:prstGeom prst="rect">
            <a:avLst/>
          </a:prstGeom>
        </p:spPr>
      </p:pic>
    </p:spTree>
    <p:extLst>
      <p:ext uri="{BB962C8B-B14F-4D97-AF65-F5344CB8AC3E}">
        <p14:creationId xmlns:p14="http://schemas.microsoft.com/office/powerpoint/2010/main" val="207897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9BB7C301-6FAE-15FB-3D43-96941153693B}"/>
              </a:ext>
            </a:extLst>
          </p:cNvPr>
          <p:cNvPicPr>
            <a:picLocks noChangeAspect="1"/>
          </p:cNvPicPr>
          <p:nvPr/>
        </p:nvPicPr>
        <p:blipFill rotWithShape="1">
          <a:blip r:embed="rId2"/>
          <a:srcRect l="26690" t="32707" r="13696" b="18936"/>
          <a:stretch/>
        </p:blipFill>
        <p:spPr>
          <a:xfrm>
            <a:off x="943155" y="1205739"/>
            <a:ext cx="9769820" cy="4451250"/>
          </a:xfrm>
          <a:prstGeom prst="rect">
            <a:avLst/>
          </a:prstGeom>
        </p:spPr>
      </p:pic>
      <p:sp>
        <p:nvSpPr>
          <p:cNvPr id="4" name="מלבן 10">
            <a:extLst>
              <a:ext uri="{FF2B5EF4-FFF2-40B4-BE49-F238E27FC236}">
                <a16:creationId xmlns:a16="http://schemas.microsoft.com/office/drawing/2014/main" id="{2115E6DB-CE9F-A4AD-88C9-23DEB6009F2B}"/>
              </a:ext>
            </a:extLst>
          </p:cNvPr>
          <p:cNvSpPr/>
          <p:nvPr/>
        </p:nvSpPr>
        <p:spPr>
          <a:xfrm>
            <a:off x="1456189" y="437259"/>
            <a:ext cx="8477750" cy="830997"/>
          </a:xfrm>
          <a:prstGeom prst="rect">
            <a:avLst/>
          </a:prstGeom>
        </p:spPr>
        <p:txBody>
          <a:bodyPr wrap="square" lIns="91440" tIns="45720" rIns="91440" bIns="45720" anchor="t">
            <a:spAutoFit/>
          </a:bodyPr>
          <a:lstStyle/>
          <a:p>
            <a:pPr algn="ctr"/>
            <a:r>
              <a:rPr lang="he-IL" sz="4800" b="1" dirty="0">
                <a:latin typeface="SimplerPro"/>
                <a:cs typeface="SimplerPro"/>
              </a:rPr>
              <a:t>לוגו במבה</a:t>
            </a:r>
          </a:p>
        </p:txBody>
      </p:sp>
    </p:spTree>
    <p:extLst>
      <p:ext uri="{BB962C8B-B14F-4D97-AF65-F5344CB8AC3E}">
        <p14:creationId xmlns:p14="http://schemas.microsoft.com/office/powerpoint/2010/main" val="114287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5A0C174F-101E-FB7F-4EC4-E12CB717FB1E}"/>
              </a:ext>
            </a:extLst>
          </p:cNvPr>
          <p:cNvPicPr>
            <a:picLocks noChangeAspect="1"/>
          </p:cNvPicPr>
          <p:nvPr/>
        </p:nvPicPr>
        <p:blipFill rotWithShape="1">
          <a:blip r:embed="rId2"/>
          <a:srcRect l="26095" t="39116" r="18667" b="13265"/>
          <a:stretch/>
        </p:blipFill>
        <p:spPr>
          <a:xfrm>
            <a:off x="1489495" y="1421399"/>
            <a:ext cx="8969891" cy="4351361"/>
          </a:xfrm>
          <a:prstGeom prst="rect">
            <a:avLst/>
          </a:prstGeom>
        </p:spPr>
      </p:pic>
      <p:sp>
        <p:nvSpPr>
          <p:cNvPr id="4" name="מלבן 10">
            <a:extLst>
              <a:ext uri="{FF2B5EF4-FFF2-40B4-BE49-F238E27FC236}">
                <a16:creationId xmlns:a16="http://schemas.microsoft.com/office/drawing/2014/main" id="{C0C8EA3B-3456-7A68-7A11-940E5F44C866}"/>
              </a:ext>
            </a:extLst>
          </p:cNvPr>
          <p:cNvSpPr/>
          <p:nvPr/>
        </p:nvSpPr>
        <p:spPr>
          <a:xfrm>
            <a:off x="1585585" y="537901"/>
            <a:ext cx="8477750" cy="830997"/>
          </a:xfrm>
          <a:prstGeom prst="rect">
            <a:avLst/>
          </a:prstGeom>
        </p:spPr>
        <p:txBody>
          <a:bodyPr wrap="square" lIns="91440" tIns="45720" rIns="91440" bIns="45720" anchor="t">
            <a:spAutoFit/>
          </a:bodyPr>
          <a:lstStyle/>
          <a:p>
            <a:pPr algn="ctr"/>
            <a:r>
              <a:rPr lang="he-IL" sz="4800" b="1" dirty="0">
                <a:latin typeface="SimplerPro"/>
                <a:cs typeface="SimplerPro"/>
              </a:rPr>
              <a:t>אותו לוגו - מוצר שונה  </a:t>
            </a:r>
          </a:p>
        </p:txBody>
      </p:sp>
    </p:spTree>
    <p:extLst>
      <p:ext uri="{BB962C8B-B14F-4D97-AF65-F5344CB8AC3E}">
        <p14:creationId xmlns:p14="http://schemas.microsoft.com/office/powerpoint/2010/main" val="345745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3727811" y="724805"/>
            <a:ext cx="4107034" cy="830997"/>
          </a:xfrm>
          <a:prstGeom prst="rect">
            <a:avLst/>
          </a:prstGeom>
        </p:spPr>
        <p:txBody>
          <a:bodyPr wrap="square" lIns="91440" tIns="45720" rIns="91440" bIns="45720" anchor="t">
            <a:spAutoFit/>
          </a:bodyPr>
          <a:lstStyle/>
          <a:p>
            <a:pPr algn="ctr"/>
            <a:r>
              <a:rPr lang="he-IL" sz="4800" b="1" dirty="0">
                <a:latin typeface="SimplerPro"/>
                <a:cs typeface="SimplerPro"/>
              </a:rPr>
              <a:t>שילוט חוצות  </a:t>
            </a:r>
            <a:r>
              <a:rPr lang="he-IL" sz="4000" b="1" dirty="0">
                <a:latin typeface="SimplerPro"/>
                <a:cs typeface="SimplerPro"/>
              </a:rPr>
              <a:t>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Picture 4" descr="A picture containing text, sky, outdoor, road&#10;&#10;Description automatically generated">
            <a:extLst>
              <a:ext uri="{FF2B5EF4-FFF2-40B4-BE49-F238E27FC236}">
                <a16:creationId xmlns:a16="http://schemas.microsoft.com/office/drawing/2014/main" id="{CEE677E5-EB55-2F6E-8FFA-87F83826F2C4}"/>
              </a:ext>
            </a:extLst>
          </p:cNvPr>
          <p:cNvPicPr>
            <a:picLocks noChangeAspect="1"/>
          </p:cNvPicPr>
          <p:nvPr/>
        </p:nvPicPr>
        <p:blipFill>
          <a:blip r:embed="rId3"/>
          <a:stretch>
            <a:fillRect/>
          </a:stretch>
        </p:blipFill>
        <p:spPr>
          <a:xfrm>
            <a:off x="3732362" y="1436869"/>
            <a:ext cx="7444596" cy="4703129"/>
          </a:xfrm>
          <a:prstGeom prst="rect">
            <a:avLst/>
          </a:prstGeom>
        </p:spPr>
      </p:pic>
      <p:pic>
        <p:nvPicPr>
          <p:cNvPr id="5" name="Picture 6" descr="Graphical user interface, application&#10;&#10;Description automatically generated">
            <a:extLst>
              <a:ext uri="{FF2B5EF4-FFF2-40B4-BE49-F238E27FC236}">
                <a16:creationId xmlns:a16="http://schemas.microsoft.com/office/drawing/2014/main" id="{EDA00D41-9985-0943-66DD-724D0889E8A1}"/>
              </a:ext>
            </a:extLst>
          </p:cNvPr>
          <p:cNvPicPr>
            <a:picLocks noChangeAspect="1"/>
          </p:cNvPicPr>
          <p:nvPr/>
        </p:nvPicPr>
        <p:blipFill rotWithShape="1">
          <a:blip r:embed="rId4"/>
          <a:srcRect l="51153" t="12701" r="23668" b="4662"/>
          <a:stretch/>
        </p:blipFill>
        <p:spPr>
          <a:xfrm>
            <a:off x="702538" y="1435776"/>
            <a:ext cx="2573145" cy="4659586"/>
          </a:xfrm>
          <a:prstGeom prst="rect">
            <a:avLst/>
          </a:prstGeom>
        </p:spPr>
      </p:pic>
    </p:spTree>
    <p:extLst>
      <p:ext uri="{BB962C8B-B14F-4D97-AF65-F5344CB8AC3E}">
        <p14:creationId xmlns:p14="http://schemas.microsoft.com/office/powerpoint/2010/main" val="125638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9857" y="71886"/>
            <a:ext cx="2469653" cy="68723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1532630" y="1515132"/>
            <a:ext cx="9415903" cy="954107"/>
          </a:xfrm>
          <a:prstGeom prst="rect">
            <a:avLst/>
          </a:prstGeom>
        </p:spPr>
        <p:txBody>
          <a:bodyPr wrap="square" lIns="91440" tIns="45720" rIns="91440" bIns="45720" anchor="t">
            <a:spAutoFit/>
          </a:bodyPr>
          <a:lstStyle/>
          <a:p>
            <a:pPr marL="457200" indent="-457200">
              <a:buFont typeface="Calibri"/>
              <a:buChar char="-"/>
            </a:pPr>
            <a:endParaRPr lang="he-IL" sz="2800" dirty="0">
              <a:latin typeface="Calibri"/>
              <a:cs typeface="Calibri"/>
            </a:endParaRPr>
          </a:p>
          <a:p>
            <a:endParaRPr lang="he-IL" sz="2800" dirty="0">
              <a:latin typeface="SimplerPro" panose="00000500000000000000" pitchFamily="50" charset="-79"/>
              <a:cs typeface="SimplerPro" panose="00000500000000000000" pitchFamily="50" charset="-79"/>
            </a:endParaRPr>
          </a:p>
        </p:txBody>
      </p:sp>
      <p:sp>
        <p:nvSpPr>
          <p:cNvPr id="11" name="מלבן 10"/>
          <p:cNvSpPr/>
          <p:nvPr/>
        </p:nvSpPr>
        <p:spPr>
          <a:xfrm>
            <a:off x="4187886" y="796692"/>
            <a:ext cx="4107034" cy="830997"/>
          </a:xfrm>
          <a:prstGeom prst="rect">
            <a:avLst/>
          </a:prstGeom>
        </p:spPr>
        <p:txBody>
          <a:bodyPr wrap="square" lIns="91440" tIns="45720" rIns="91440" bIns="45720" anchor="t">
            <a:spAutoFit/>
          </a:bodyPr>
          <a:lstStyle/>
          <a:p>
            <a:pPr algn="ctr"/>
            <a:r>
              <a:rPr lang="he-IL" sz="4800" b="1" dirty="0">
                <a:latin typeface="SimplerPro"/>
                <a:cs typeface="SimplerPro"/>
              </a:rPr>
              <a:t>שילוט חוצות</a:t>
            </a:r>
            <a:r>
              <a:rPr lang="he-IL" sz="4000" b="1" dirty="0">
                <a:latin typeface="SimplerPro"/>
                <a:cs typeface="SimplerPro"/>
              </a:rPr>
              <a:t>   </a:t>
            </a:r>
          </a:p>
        </p:txBody>
      </p:sp>
      <p:sp>
        <p:nvSpPr>
          <p:cNvPr id="6" name="Rectangle 5"/>
          <p:cNvSpPr/>
          <p:nvPr/>
        </p:nvSpPr>
        <p:spPr>
          <a:xfrm>
            <a:off x="156000" y="135000"/>
            <a:ext cx="11880000" cy="658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Online Media 3" descr="Disney+ on DeepScreenTM" title="Disney DeepScreen">
            <a:hlinkClick r:id="" action="ppaction://media"/>
            <a:extLst>
              <a:ext uri="{FF2B5EF4-FFF2-40B4-BE49-F238E27FC236}">
                <a16:creationId xmlns:a16="http://schemas.microsoft.com/office/drawing/2014/main" id="{7473A655-607E-BFC0-F11C-4CF32F057B83}"/>
              </a:ext>
            </a:extLst>
          </p:cNvPr>
          <p:cNvPicPr>
            <a:picLocks noRot="1" noChangeAspect="1"/>
          </p:cNvPicPr>
          <p:nvPr>
            <a:videoFile r:link="rId1"/>
          </p:nvPr>
        </p:nvPicPr>
        <p:blipFill>
          <a:blip r:embed="rId4"/>
          <a:stretch>
            <a:fillRect/>
          </a:stretch>
        </p:blipFill>
        <p:spPr>
          <a:xfrm>
            <a:off x="2492076" y="1861867"/>
            <a:ext cx="7524151" cy="4226944"/>
          </a:xfrm>
          <a:prstGeom prst="rect">
            <a:avLst/>
          </a:prstGeom>
        </p:spPr>
      </p:pic>
    </p:spTree>
    <p:extLst>
      <p:ext uri="{BB962C8B-B14F-4D97-AF65-F5344CB8AC3E}">
        <p14:creationId xmlns:p14="http://schemas.microsoft.com/office/powerpoint/2010/main" val="2446964685"/>
      </p:ext>
    </p:extLst>
  </p:cSld>
  <p:clrMapOvr>
    <a:masterClrMapping/>
  </p:clrMapOvr>
</p:sld>
</file>

<file path=ppt/theme/theme1.xml><?xml version="1.0" encoding="utf-8"?>
<a:theme xmlns:a="http://schemas.openxmlformats.org/drawingml/2006/main" name="3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25669</TotalTime>
  <Words>2658</Words>
  <Application>Microsoft Office PowerPoint</Application>
  <PresentationFormat>Widescreen</PresentationFormat>
  <Paragraphs>611</Paragraphs>
  <Slides>44</Slides>
  <Notes>28</Notes>
  <HiddenSlides>0</HiddenSlides>
  <MMClips>4</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3_ערכת נושא Office</vt:lpstr>
      <vt:lpstr>2_ערכת נושא Office</vt:lpstr>
      <vt:lpstr>1_ערכת נושא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מגמות צרכניות בעולם ההלבשה התחתונה</dc:title>
  <dc:creator>Yoav Bagaon</dc:creator>
  <cp:lastModifiedBy>Efrat Ezer Musli</cp:lastModifiedBy>
  <cp:revision>2377</cp:revision>
  <cp:lastPrinted>2019-11-13T09:46:36Z</cp:lastPrinted>
  <dcterms:created xsi:type="dcterms:W3CDTF">2019-06-17T06:08:29Z</dcterms:created>
  <dcterms:modified xsi:type="dcterms:W3CDTF">2023-02-19T18:16:49Z</dcterms:modified>
</cp:coreProperties>
</file>