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3" r:id="rId2"/>
    <p:sldId id="637" r:id="rId3"/>
    <p:sldId id="633" r:id="rId4"/>
    <p:sldId id="638" r:id="rId5"/>
    <p:sldId id="543" r:id="rId6"/>
    <p:sldId id="605" r:id="rId7"/>
    <p:sldId id="606" r:id="rId8"/>
    <p:sldId id="598" r:id="rId9"/>
    <p:sldId id="603" r:id="rId10"/>
    <p:sldId id="608" r:id="rId11"/>
    <p:sldId id="601" r:id="rId12"/>
    <p:sldId id="612" r:id="rId13"/>
    <p:sldId id="615" r:id="rId14"/>
    <p:sldId id="545" r:id="rId15"/>
    <p:sldId id="635" r:id="rId16"/>
    <p:sldId id="626" r:id="rId17"/>
    <p:sldId id="627" r:id="rId18"/>
    <p:sldId id="628" r:id="rId19"/>
    <p:sldId id="622" r:id="rId20"/>
    <p:sldId id="631" r:id="rId21"/>
    <p:sldId id="632" r:id="rId22"/>
    <p:sldId id="636" r:id="rId23"/>
    <p:sldId id="574" r:id="rId24"/>
    <p:sldId id="619" r:id="rId25"/>
    <p:sldId id="620" r:id="rId26"/>
    <p:sldId id="629" r:id="rId27"/>
    <p:sldId id="33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ai Green" initials="IG" lastIdx="46" clrIdx="0"/>
  <p:cmAuthor id="2" name="Tal Gur-Arye" initials="TG" lastIdx="57" clrIdx="1"/>
  <p:cmAuthor id="3" name="GUTAL6" initials="G" lastIdx="15" clrIdx="2">
    <p:extLst>
      <p:ext uri="{19B8F6BF-5375-455C-9EA6-DF929625EA0E}">
        <p15:presenceInfo xmlns:p15="http://schemas.microsoft.com/office/powerpoint/2012/main" userId="S-1-5-21-425544569-1630702032-1732338443-1001" providerId="AD"/>
      </p:ext>
    </p:extLst>
  </p:cmAuthor>
  <p:cmAuthor id="4" name="מיכאל בן אהרן" initials="מבא [2]" lastIdx="1" clrIdx="3"/>
  <p:cmAuthor id="5" name="מיכאל בן אהרן" initials="מבא [2] [2]" lastIdx="1" clrIdx="4"/>
  <p:cmAuthor id="6" name="מיכאל בן אהרן" initials="מבא [2] [2] [2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332"/>
    <a:srgbClr val="FCB215"/>
    <a:srgbClr val="9CCF63"/>
    <a:srgbClr val="F4D115"/>
    <a:srgbClr val="F2F6FA"/>
    <a:srgbClr val="7BA5CF"/>
    <a:srgbClr val="FDD57B"/>
    <a:srgbClr val="427AB3"/>
    <a:srgbClr val="5BC7F3"/>
    <a:srgbClr val="273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0" autoAdjust="0"/>
    <p:restoredTop sz="67407" autoAdjust="0"/>
  </p:normalViewPr>
  <p:slideViewPr>
    <p:cSldViewPr snapToGrid="0">
      <p:cViewPr varScale="1">
        <p:scale>
          <a:sx n="77" d="100"/>
          <a:sy n="77" d="100"/>
        </p:scale>
        <p:origin x="18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179C-2A47-4B21-ADD6-0CF5E0E0AC15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7ABB9-0363-440F-9400-14074033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הרצאה קצרה ומרתקת על הדרך ליזמות כבר בגיל צעיר. חשוב לדבר בשפה פשוטה וברורה לילדים, בדוגמאות וסיפורים פשוטים </a:t>
            </a:r>
          </a:p>
          <a:p>
            <a:pPr algn="r" rtl="1"/>
            <a:r>
              <a:rPr lang="he-IL" dirty="0"/>
              <a:t>דוגמאות המתאימים לעולם הילדים </a:t>
            </a:r>
          </a:p>
          <a:p>
            <a:pPr algn="r" rtl="1"/>
            <a:r>
              <a:rPr lang="he-IL" dirty="0"/>
              <a:t>לאחר ההרצאה הילדים יבינו:</a:t>
            </a:r>
          </a:p>
          <a:p>
            <a:pPr algn="r" rtl="1"/>
            <a:r>
              <a:rPr lang="he-IL" dirty="0"/>
              <a:t>מה זו יזמות</a:t>
            </a:r>
          </a:p>
          <a:p>
            <a:pPr algn="r" rtl="1"/>
            <a:r>
              <a:rPr lang="he-IL" dirty="0"/>
              <a:t>כיצד מייצרים יזמות</a:t>
            </a:r>
          </a:p>
          <a:p>
            <a:pPr algn="r" rtl="1"/>
            <a:r>
              <a:rPr lang="he-IL" dirty="0"/>
              <a:t>מה דרוש כדי להוציא לפועל רעיונות יזמיים </a:t>
            </a:r>
          </a:p>
          <a:p>
            <a:pPr algn="r" rtl="1"/>
            <a:r>
              <a:rPr lang="he-IL" dirty="0"/>
              <a:t>יתנסו ביצירת רעיון חדש </a:t>
            </a:r>
          </a:p>
          <a:p>
            <a:pPr algn="r" rtl="1"/>
            <a:endParaRPr lang="en-US" dirty="0"/>
          </a:p>
          <a:p>
            <a:pPr algn="r" rtl="1"/>
            <a:r>
              <a:rPr lang="he-IL" dirty="0"/>
              <a:t>נכתב על ידי אתגר </a:t>
            </a:r>
            <a:r>
              <a:rPr lang="he-IL" dirty="0" err="1"/>
              <a:t>שפיבק</a:t>
            </a:r>
            <a:r>
              <a:rPr lang="he-IL" dirty="0"/>
              <a:t> ואיתי גרין.</a:t>
            </a:r>
          </a:p>
          <a:p>
            <a:pPr algn="r" rtl="1"/>
            <a:r>
              <a:rPr lang="he-IL" dirty="0"/>
              <a:t>תיקונים:</a:t>
            </a:r>
          </a:p>
          <a:p>
            <a:pPr algn="r" rtl="1"/>
            <a:r>
              <a:rPr lang="he-IL"/>
              <a:t>ירדן פלד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41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למה לדעתכם היה צריך להיות יצירתי במקרה הזה?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87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64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65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לכולכם יש רעיונות, כולכם יזמים ... </a:t>
            </a:r>
          </a:p>
          <a:p>
            <a:pPr algn="r" rtl="1"/>
            <a:r>
              <a:rPr lang="he-IL" dirty="0"/>
              <a:t>אבל יזמות אמיתית היא לעשות, להוציא אל הפועל את הרעיונות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97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אז איך עושים, מה השלבים ביזמות </a:t>
            </a:r>
          </a:p>
          <a:p>
            <a:pPr algn="r" rtl="1"/>
            <a:r>
              <a:rPr lang="he-IL" dirty="0"/>
              <a:t>איך מזהים צורך ואיך מוצאים פתרונות </a:t>
            </a:r>
          </a:p>
          <a:p>
            <a:pPr algn="r" rtl="1"/>
            <a:r>
              <a:rPr lang="he-IL" dirty="0"/>
              <a:t>ובסוף איך עושים את זה 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80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השלבים החשובים, </a:t>
            </a:r>
          </a:p>
          <a:p>
            <a:pPr algn="r" rtl="1"/>
            <a:r>
              <a:rPr lang="he-IL" dirty="0"/>
              <a:t>לזהות צורך/בעיה </a:t>
            </a:r>
          </a:p>
          <a:p>
            <a:pPr algn="r" rtl="1"/>
            <a:r>
              <a:rPr lang="he-IL" dirty="0"/>
              <a:t>למצוא פתרון חדש</a:t>
            </a:r>
          </a:p>
          <a:p>
            <a:pPr algn="r" rtl="1"/>
            <a:r>
              <a:rPr lang="he-IL" dirty="0"/>
              <a:t>לתכנן יחד- לא לבד </a:t>
            </a:r>
          </a:p>
          <a:p>
            <a:pPr algn="r" rtl="1"/>
            <a:r>
              <a:rPr lang="he-IL" dirty="0"/>
              <a:t>ובסוף לבצע – ביחד , ככה תצליחו יותר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47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לא להשתמש בכאב מול ילדים </a:t>
            </a:r>
          </a:p>
          <a:p>
            <a:pPr algn="r" rtl="1"/>
            <a:r>
              <a:rPr lang="he-IL" dirty="0"/>
              <a:t>חשוב לדייק את הבעיה , שלא יהיה כללי </a:t>
            </a:r>
          </a:p>
          <a:p>
            <a:pPr algn="r" rtl="1"/>
            <a:r>
              <a:rPr lang="he-IL" dirty="0"/>
              <a:t>תנו דוגמא לבעיה- ואז  לנתח אתם ולשאול שאלות כדי לדייק 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10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לשאול- זה המפתח. לברר שהבעיה היא רחבה ולא אישית </a:t>
            </a:r>
          </a:p>
          <a:p>
            <a:pPr algn="r" rtl="1"/>
            <a:r>
              <a:rPr lang="he-IL" dirty="0"/>
              <a:t>לברר למה זה קורה ככה 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0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לספר סיפור – רצוי אישי, על צוקך ובעיה, אבל זה לא אומר שהבעיה היא מספיק רחבה ( זה מתקשר לעשיה. אם רוצים לעשות צריך לבדוק טוב לפני על הרבה אנשים). לשאול אנשים שלא מכירים אתכם, שלא תהיה הטיה בגלל ההכרות או רצון לרצות אתכם </a:t>
            </a:r>
          </a:p>
          <a:p>
            <a:pPr algn="r" rtl="1"/>
            <a:r>
              <a:rPr lang="he-IL" dirty="0"/>
              <a:t>שקם עסק, הוא בדק עם כל החברים שלו אם יהיה צורך והם אמרו שהם. והם קנו כי הם אוהבים את היזם.</a:t>
            </a:r>
          </a:p>
          <a:p>
            <a:pPr algn="r" rtl="1"/>
            <a:r>
              <a:rPr lang="he-IL" dirty="0"/>
              <a:t>בפועל – הבעיה לא הפריע למספיק אנשים.</a:t>
            </a:r>
          </a:p>
          <a:p>
            <a:pPr algn="r" rtl="1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45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בואו ננסה להיות יזמים ונתחיל</a:t>
            </a:r>
          </a:p>
          <a:p>
            <a:pPr algn="r" rtl="1"/>
            <a:r>
              <a:rPr lang="he-IL" dirty="0"/>
              <a:t>מה מפריע לכם?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9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מי המרצה ומה הרקע שלו </a:t>
            </a:r>
          </a:p>
          <a:p>
            <a:pPr algn="r" rtl="1"/>
            <a:r>
              <a:rPr lang="he-IL" dirty="0"/>
              <a:t>קצת רקע וסיפור קצר ואישי על יזמות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77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דיוק של הבעיה </a:t>
            </a:r>
          </a:p>
          <a:p>
            <a:pPr algn="r" rtl="1"/>
            <a:r>
              <a:rPr lang="he-IL" dirty="0"/>
              <a:t>לדעת לשאול את השאלות הנכונות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0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בעיה ופתרון, לפעמים הפתרון הוא ממש פשוט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25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רק לצאת מהקופסא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36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תרגיל יישומי </a:t>
            </a:r>
          </a:p>
          <a:p>
            <a:pPr algn="r" rtl="1"/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80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בלי מילים מסובכות , סיפורים פשוטים , דוגמאות מהעולם מושגים של הילדים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לברר שהילדים מבינים ומשתתפים ומעלים דוגמאות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לשאול את התלמידים מה דעתם זו יזמות. לתת לכולם לענות. </a:t>
            </a:r>
          </a:p>
          <a:p>
            <a:pPr algn="r" rtl="1"/>
            <a:r>
              <a:rPr lang="he-IL" dirty="0"/>
              <a:t>המטרה- להפוך אין ליש </a:t>
            </a:r>
          </a:p>
          <a:p>
            <a:pPr algn="r" rtl="1"/>
            <a:r>
              <a:rPr lang="he-IL" dirty="0"/>
              <a:t>שקף נוסף- יזמות חברתית, עסקית, חברתית, סביבתית  – סוגי יזמות קיימים </a:t>
            </a:r>
          </a:p>
          <a:p>
            <a:pPr algn="r" rtl="1"/>
            <a:r>
              <a:rPr lang="he-IL" dirty="0"/>
              <a:t>לא חייבים להקים סטארט אפ כדי להיות יזמים.. אפשר להתחיל מהדברים הקרובים לכם 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76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יזמות חברתית, עסקית, חברתית, סביבתית  – סוגי יזמות קיימים </a:t>
            </a:r>
          </a:p>
          <a:p>
            <a:pPr algn="r" rtl="1"/>
            <a:r>
              <a:rPr lang="he-IL" dirty="0"/>
              <a:t>לא חייבים להקים סטארט אפ כדי להיות יזמים.. אפשר להתחיל מהדברים הקרובים לכם 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1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יזמות נמצאת בכול מקום. פעם היו מפות, והיו צריכים לתכנן נסיעה ולזכור את הדרך </a:t>
            </a:r>
          </a:p>
          <a:p>
            <a:pPr algn="r" rtl="1"/>
            <a:r>
              <a:rPr lang="he-IL" dirty="0"/>
              <a:t>היום כבר לא צריך – סיפור אישי על טיול/נסיעה </a:t>
            </a:r>
          </a:p>
          <a:p>
            <a:pPr algn="r" rtl="1"/>
            <a:r>
              <a:rPr lang="he-IL" dirty="0"/>
              <a:t>הבעיה והפתרון </a:t>
            </a:r>
          </a:p>
          <a:p>
            <a:pPr algn="r" rtl="1"/>
            <a:r>
              <a:rPr lang="he-IL" dirty="0"/>
              <a:t>מה שנראה להם טריוויאלי הגיע מיזמות . הייתה בעיה ומצאו פתרון באמצעות יזמות 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0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הבעיה הייתה קושי בעליה במדרגות, בעיה לנכים. הפתרון- מעלית 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38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התחממות גלובאלית... חם יותר והמאוורר פחות אפקטיבי, ממוקד במקום מסוים </a:t>
            </a:r>
          </a:p>
          <a:p>
            <a:pPr algn="r" rtl="1"/>
            <a:r>
              <a:rPr lang="he-IL" dirty="0"/>
              <a:t>המזגן מאפשר לפתור את הבעיה הזו. 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54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טלוויזיה- קטנה לא , תמונות לא ברורות </a:t>
            </a:r>
          </a:p>
          <a:p>
            <a:pPr algn="r" rtl="1"/>
            <a:r>
              <a:rPr lang="he-IL" dirty="0"/>
              <a:t>פתרון – טלוויזיה צבעונית, איכותית </a:t>
            </a:r>
          </a:p>
          <a:p>
            <a:pPr algn="r" rtl="1"/>
            <a:r>
              <a:rPr lang="he-IL" dirty="0"/>
              <a:t>למרות הסמארטפון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82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פעם היינו צריכים ללכת לחפש </a:t>
            </a:r>
            <a:r>
              <a:rPr lang="he-IL" dirty="0" err="1"/>
              <a:t>באינציקלופדיה</a:t>
            </a:r>
            <a:r>
              <a:rPr lang="he-IL" dirty="0"/>
              <a:t> ולנסות להבין את הפתרון </a:t>
            </a:r>
          </a:p>
          <a:p>
            <a:pPr algn="r" rtl="1"/>
            <a:r>
              <a:rPr lang="he-IL" dirty="0"/>
              <a:t>זו הייתה בעיה לתלמידים ( לא אתם..) לא לכולם היה אנציקלופדיה בבית, קושי לעדכן המידע, החיפוש היה קשה ואיטי </a:t>
            </a:r>
          </a:p>
          <a:p>
            <a:pPr algn="r" rtl="1"/>
            <a:r>
              <a:rPr lang="he-IL" dirty="0"/>
              <a:t>לדבר בשפה שלהם.. </a:t>
            </a:r>
          </a:p>
          <a:p>
            <a:pPr algn="r" rtl="1"/>
            <a:r>
              <a:rPr lang="he-IL" dirty="0"/>
              <a:t>לפי אותיות.. </a:t>
            </a:r>
          </a:p>
          <a:p>
            <a:pPr algn="r" rtl="1"/>
            <a:r>
              <a:rPr lang="he-IL" dirty="0"/>
              <a:t>הפתרון חיפוש פשוט ונוח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7ABB9-0363-440F-9400-1407403339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3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C2754D-DDFC-4EE3-91C6-DFAE4B3503DD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62C22D-0B25-4AB5-8317-825A830927A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70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754D-DDFC-4EE3-91C6-DFAE4B3503DD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22D-0B25-4AB5-8317-825A8309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1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754D-DDFC-4EE3-91C6-DFAE4B3503DD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22D-0B25-4AB5-8317-825A8309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754D-DDFC-4EE3-91C6-DFAE4B3503DD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22D-0B25-4AB5-8317-825A8309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5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C2754D-DDFC-4EE3-91C6-DFAE4B3503DD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862C22D-0B25-4AB5-8317-825A830927A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3554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754D-DDFC-4EE3-91C6-DFAE4B3503DD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22D-0B25-4AB5-8317-825A8309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0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754D-DDFC-4EE3-91C6-DFAE4B3503DD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22D-0B25-4AB5-8317-825A8309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54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754D-DDFC-4EE3-91C6-DFAE4B3503DD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22D-0B25-4AB5-8317-825A8309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8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754D-DDFC-4EE3-91C6-DFAE4B3503DD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2C22D-0B25-4AB5-8317-825A8309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BC2754D-DDFC-4EE3-91C6-DFAE4B3503DD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862C22D-0B25-4AB5-8317-825A830927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573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BC2754D-DDFC-4EE3-91C6-DFAE4B3503DD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862C22D-0B25-4AB5-8317-825A83092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C2754D-DDFC-4EE3-91C6-DFAE4B3503DD}" type="datetimeFigureOut">
              <a:rPr lang="en-US" smtClean="0"/>
              <a:t>09/04/2022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862C22D-0B25-4AB5-8317-825A830927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260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10CAFC-7826-4FF1-9254-AE949A3C39F9}"/>
              </a:ext>
            </a:extLst>
          </p:cNvPr>
          <p:cNvSpPr txBox="1"/>
          <p:nvPr/>
        </p:nvSpPr>
        <p:spPr>
          <a:xfrm>
            <a:off x="1828800" y="1929482"/>
            <a:ext cx="867544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איך תוכלו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להפוך ליזמים</a:t>
            </a:r>
          </a:p>
          <a:p>
            <a:pPr algn="ctr"/>
            <a:r>
              <a:rPr lang="he-I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כבר בגיל צעיר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1FDE8D-FD64-404F-B249-1A83A3F40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9" y="1129531"/>
            <a:ext cx="6315075" cy="4748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7B2B8-DC36-4B1A-B467-E7DEF269A8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83" t="1953" r="6112" b="-1953"/>
          <a:stretch/>
        </p:blipFill>
        <p:spPr>
          <a:xfrm>
            <a:off x="881149" y="1108226"/>
            <a:ext cx="4343313" cy="49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E70AA3-46E9-457B-9174-2DD35ACBF90A}"/>
              </a:ext>
            </a:extLst>
          </p:cNvPr>
          <p:cNvSpPr/>
          <p:nvPr/>
        </p:nvSpPr>
        <p:spPr>
          <a:xfrm>
            <a:off x="1151466" y="-43542"/>
            <a:ext cx="11040534" cy="789606"/>
          </a:xfrm>
          <a:prstGeom prst="rect">
            <a:avLst/>
          </a:prstGeom>
          <a:solidFill>
            <a:srgbClr val="00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32823A-3CDF-4073-A644-04AFE99C9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011" y="2191695"/>
            <a:ext cx="3507160" cy="2723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F7DB30-0F8B-4BF7-9F5B-BCDED0F60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785" y="2262163"/>
            <a:ext cx="4271358" cy="2652738"/>
          </a:xfrm>
          <a:prstGeom prst="rect">
            <a:avLst/>
          </a:prstGeom>
        </p:spPr>
      </p:pic>
      <p:pic>
        <p:nvPicPr>
          <p:cNvPr id="1026" name="Picture 2" descr="Google Pixel 6 price, videos, deals and specs | NextPit">
            <a:extLst>
              <a:ext uri="{FF2B5EF4-FFF2-40B4-BE49-F238E27FC236}">
                <a16:creationId xmlns:a16="http://schemas.microsoft.com/office/drawing/2014/main" id="{9CB71286-72A8-4378-9977-FA0CD5FB3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1" y="219169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0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E70AA3-46E9-457B-9174-2DD35ACBF90A}"/>
              </a:ext>
            </a:extLst>
          </p:cNvPr>
          <p:cNvSpPr/>
          <p:nvPr/>
        </p:nvSpPr>
        <p:spPr>
          <a:xfrm>
            <a:off x="1151466" y="-43542"/>
            <a:ext cx="11040534" cy="789606"/>
          </a:xfrm>
          <a:prstGeom prst="rect">
            <a:avLst/>
          </a:prstGeom>
          <a:solidFill>
            <a:srgbClr val="00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ED2366-D6E5-4ADC-9998-84B0842DF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4" y="6456726"/>
            <a:ext cx="1388459" cy="2603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CAF8F6-DE94-4C4E-98A2-AA178D716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287" y="1516498"/>
            <a:ext cx="4586288" cy="4586288"/>
          </a:xfrm>
          <a:prstGeom prst="rect">
            <a:avLst/>
          </a:prstGeom>
        </p:spPr>
      </p:pic>
      <p:pic>
        <p:nvPicPr>
          <p:cNvPr id="2050" name="Picture 2" descr="Google Pixel 6 price, videos, deals and specs | NextPit">
            <a:extLst>
              <a:ext uri="{FF2B5EF4-FFF2-40B4-BE49-F238E27FC236}">
                <a16:creationId xmlns:a16="http://schemas.microsoft.com/office/drawing/2014/main" id="{A4D9E0BC-2AF0-4DE7-A575-DC9199D4D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22" y="1979999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8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E70AA3-46E9-457B-9174-2DD35ACBF90A}"/>
              </a:ext>
            </a:extLst>
          </p:cNvPr>
          <p:cNvSpPr/>
          <p:nvPr/>
        </p:nvSpPr>
        <p:spPr>
          <a:xfrm>
            <a:off x="1151466" y="-43542"/>
            <a:ext cx="11040534" cy="789606"/>
          </a:xfrm>
          <a:prstGeom prst="rect">
            <a:avLst/>
          </a:prstGeom>
          <a:solidFill>
            <a:srgbClr val="00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5FE619-2545-4CFA-8086-1D305A560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737" y="1825006"/>
            <a:ext cx="6110288" cy="3541896"/>
          </a:xfrm>
          <a:prstGeom prst="rect">
            <a:avLst/>
          </a:prstGeom>
        </p:spPr>
      </p:pic>
      <p:pic>
        <p:nvPicPr>
          <p:cNvPr id="3074" name="Picture 2" descr="Google Pixel 6 price, videos, deals and specs | NextPit">
            <a:extLst>
              <a:ext uri="{FF2B5EF4-FFF2-40B4-BE49-F238E27FC236}">
                <a16:creationId xmlns:a16="http://schemas.microsoft.com/office/drawing/2014/main" id="{625EECBD-AE18-4ACC-9F24-3353EF02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13" y="1905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5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E70AA3-46E9-457B-9174-2DD35ACBF90A}"/>
              </a:ext>
            </a:extLst>
          </p:cNvPr>
          <p:cNvSpPr/>
          <p:nvPr/>
        </p:nvSpPr>
        <p:spPr>
          <a:xfrm>
            <a:off x="1151466" y="-43542"/>
            <a:ext cx="11040534" cy="789606"/>
          </a:xfrm>
          <a:prstGeom prst="rect">
            <a:avLst/>
          </a:prstGeom>
          <a:solidFill>
            <a:srgbClr val="00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196B9-637C-49F3-9CF1-24A05E996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568" y="2018476"/>
            <a:ext cx="4626518" cy="2821048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3D767080-9296-4D10-92FD-54798330A6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C3F565A-EB55-4CF2-85FA-E406BEC2F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913" y="1290923"/>
            <a:ext cx="3277519" cy="49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8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A1CEE4-2AD9-467D-82A8-B6CFC329C912}"/>
              </a:ext>
            </a:extLst>
          </p:cNvPr>
          <p:cNvSpPr/>
          <p:nvPr/>
        </p:nvSpPr>
        <p:spPr>
          <a:xfrm>
            <a:off x="3477712" y="72372"/>
            <a:ext cx="5442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איפה אפשר למצוא יזמות?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96B9DAC-5374-4E76-8038-CBB088B312DC}"/>
              </a:ext>
            </a:extLst>
          </p:cNvPr>
          <p:cNvSpPr txBox="1"/>
          <p:nvPr/>
        </p:nvSpPr>
        <p:spPr>
          <a:xfrm>
            <a:off x="3234906" y="2078966"/>
            <a:ext cx="5796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בכל מקום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DFF7350-B13F-4856-A2EC-1B2C58EE0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07" y="4154622"/>
            <a:ext cx="4470051" cy="2186249"/>
          </a:xfrm>
          <a:prstGeom prst="rect">
            <a:avLst/>
          </a:prstGeom>
        </p:spPr>
      </p:pic>
      <p:pic>
        <p:nvPicPr>
          <p:cNvPr id="1036" name="Picture 12" descr="Image result for green light traffic">
            <a:extLst>
              <a:ext uri="{FF2B5EF4-FFF2-40B4-BE49-F238E27FC236}">
                <a16:creationId xmlns:a16="http://schemas.microsoft.com/office/drawing/2014/main" id="{F3BC8B21-A5D6-448E-B6F0-C9CA815D9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08" y="1499525"/>
            <a:ext cx="4470051" cy="22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AF54F0D0-E3D4-406F-8589-CB7408D38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750" y="1499525"/>
            <a:ext cx="4622812" cy="2278905"/>
          </a:xfrm>
          <a:prstGeom prst="rect">
            <a:avLst/>
          </a:prstGeom>
        </p:spPr>
      </p:pic>
      <p:pic>
        <p:nvPicPr>
          <p:cNvPr id="1026" name="Picture 2" descr="Image result for creativity">
            <a:extLst>
              <a:ext uri="{FF2B5EF4-FFF2-40B4-BE49-F238E27FC236}">
                <a16:creationId xmlns:a16="http://schemas.microsoft.com/office/drawing/2014/main" id="{25CD51AD-FE7C-4E24-832F-DE4E8D5F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12" y="4154622"/>
            <a:ext cx="4603750" cy="21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A1CEE4-2AD9-467D-82A8-B6CFC329C912}"/>
              </a:ext>
            </a:extLst>
          </p:cNvPr>
          <p:cNvSpPr/>
          <p:nvPr/>
        </p:nvSpPr>
        <p:spPr>
          <a:xfrm>
            <a:off x="3925041" y="64059"/>
            <a:ext cx="4147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זה יוזמה/יזמות?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1A978-4990-41F3-9B29-6CF2DD95DF1B}"/>
              </a:ext>
            </a:extLst>
          </p:cNvPr>
          <p:cNvSpPr txBox="1"/>
          <p:nvPr/>
        </p:nvSpPr>
        <p:spPr>
          <a:xfrm>
            <a:off x="6657093" y="3119444"/>
            <a:ext cx="150081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לעשות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EBB0AA-B319-4F35-8FA3-AD114A95F060}"/>
              </a:ext>
            </a:extLst>
          </p:cNvPr>
          <p:cNvSpPr txBox="1"/>
          <p:nvPr/>
        </p:nvSpPr>
        <p:spPr>
          <a:xfrm>
            <a:off x="1142390" y="3094040"/>
            <a:ext cx="272857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לא לחכות שיגידו לכם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9B9D6A-F2DD-4C0D-9431-CEDC89547ACA}"/>
              </a:ext>
            </a:extLst>
          </p:cNvPr>
          <p:cNvSpPr txBox="1"/>
          <p:nvPr/>
        </p:nvSpPr>
        <p:spPr>
          <a:xfrm>
            <a:off x="6608470" y="5835259"/>
            <a:ext cx="179385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יצירתיות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520620-4FFB-4103-8913-E29BB4161343}"/>
              </a:ext>
            </a:extLst>
          </p:cNvPr>
          <p:cNvSpPr txBox="1"/>
          <p:nvPr/>
        </p:nvSpPr>
        <p:spPr>
          <a:xfrm>
            <a:off x="1142390" y="5835258"/>
            <a:ext cx="179385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להרוויח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6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2BB5420-8F49-4F9F-B31A-AE717C299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66" y="4345172"/>
            <a:ext cx="4527975" cy="197599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17B3304-E053-49A2-B29D-89CF5771D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878" y="1431207"/>
            <a:ext cx="4809640" cy="231452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E2F20C4-1308-4411-8D32-DF2FFE7BC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608" y="4107251"/>
            <a:ext cx="5009445" cy="2118497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49DD7827-E435-42A4-84AA-7E3250E6B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5918" y="1693899"/>
            <a:ext cx="4785360" cy="2088017"/>
          </a:xfrm>
          <a:prstGeom prst="rect">
            <a:avLst/>
          </a:prstGeom>
        </p:spPr>
      </p:pic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A1CEE4-2AD9-467D-82A8-B6CFC329C912}"/>
              </a:ext>
            </a:extLst>
          </p:cNvPr>
          <p:cNvSpPr/>
          <p:nvPr/>
        </p:nvSpPr>
        <p:spPr>
          <a:xfrm>
            <a:off x="4260068" y="64059"/>
            <a:ext cx="3812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הם שלבי היזמות?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04348-2DB8-4A3B-A081-7163FF2E9CA7}"/>
              </a:ext>
            </a:extLst>
          </p:cNvPr>
          <p:cNvSpPr txBox="1"/>
          <p:nvPr/>
        </p:nvSpPr>
        <p:spPr>
          <a:xfrm>
            <a:off x="6602585" y="3314843"/>
            <a:ext cx="287479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לזהות צורך חשוב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9B093D-58F7-4D51-819C-6BB505EE4370}"/>
              </a:ext>
            </a:extLst>
          </p:cNvPr>
          <p:cNvSpPr txBox="1"/>
          <p:nvPr/>
        </p:nvSpPr>
        <p:spPr>
          <a:xfrm>
            <a:off x="7088126" y="6010304"/>
            <a:ext cx="308956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למצוא פתרון חדש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FFB49F-2164-4AEE-8BA5-5D3F23493DD1}"/>
              </a:ext>
            </a:extLst>
          </p:cNvPr>
          <p:cNvSpPr txBox="1"/>
          <p:nvPr/>
        </p:nvSpPr>
        <p:spPr>
          <a:xfrm>
            <a:off x="2624980" y="3434085"/>
            <a:ext cx="150081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לתכנן יחד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7AD5CA-0A9E-4F43-B806-32F3444FCEB0}"/>
              </a:ext>
            </a:extLst>
          </p:cNvPr>
          <p:cNvSpPr txBox="1"/>
          <p:nvPr/>
        </p:nvSpPr>
        <p:spPr>
          <a:xfrm>
            <a:off x="1409878" y="5812959"/>
            <a:ext cx="150081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לבצע יחד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1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4E1B6BF1-B5AB-4AC5-83B1-0BB46BB15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1673058"/>
            <a:ext cx="11076990" cy="5184942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1800"/>
              </a:spcBef>
              <a:spcAft>
                <a:spcPts val="8400"/>
              </a:spcAft>
              <a:buNone/>
            </a:pPr>
            <a:r>
              <a:rPr lang="he-IL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צורך – </a:t>
            </a:r>
            <a:r>
              <a:rPr lang="he-IL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הפער/ההבדל בין מה שאנחנו רוצים למה שקיים</a:t>
            </a:r>
          </a:p>
          <a:p>
            <a:pPr marL="0" indent="0" algn="r" rtl="1">
              <a:spcBef>
                <a:spcPts val="1800"/>
              </a:spcBef>
              <a:spcAft>
                <a:spcPts val="8400"/>
              </a:spcAft>
              <a:buNone/>
            </a:pPr>
            <a:r>
              <a:rPr lang="he-IL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בעיה –</a:t>
            </a:r>
            <a:r>
              <a:rPr lang="en-US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משהו שמפריע לנו להגיע לתוצאה רצויה</a:t>
            </a:r>
          </a:p>
          <a:p>
            <a:pPr marL="0" indent="0" algn="r" rtl="1">
              <a:spcBef>
                <a:spcPts val="1800"/>
              </a:spcBef>
              <a:spcAft>
                <a:spcPts val="8400"/>
              </a:spcAft>
              <a:buNone/>
            </a:pPr>
            <a:r>
              <a:rPr lang="he-IL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</a:t>
            </a:r>
            <a:r>
              <a:rPr lang="he-IL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בדיוק</a:t>
            </a:r>
            <a:r>
              <a:rPr lang="he-IL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מפריע לנו? </a:t>
            </a:r>
          </a:p>
        </p:txBody>
      </p:sp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A1CEE4-2AD9-467D-82A8-B6CFC329C912}"/>
              </a:ext>
            </a:extLst>
          </p:cNvPr>
          <p:cNvSpPr/>
          <p:nvPr/>
        </p:nvSpPr>
        <p:spPr>
          <a:xfrm>
            <a:off x="5713992" y="64059"/>
            <a:ext cx="2358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צרכים ובעיות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6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A1CEE4-2AD9-467D-82A8-B6CFC329C912}"/>
              </a:ext>
            </a:extLst>
          </p:cNvPr>
          <p:cNvSpPr/>
          <p:nvPr/>
        </p:nvSpPr>
        <p:spPr>
          <a:xfrm>
            <a:off x="5327668" y="64059"/>
            <a:ext cx="2744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זיהוי צורך/בעיה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7CD4987C-30A5-404F-B520-6E3B7D13A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050" y="1478464"/>
            <a:ext cx="9781588" cy="5053263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1800"/>
              </a:spcBef>
              <a:spcAft>
                <a:spcPts val="3000"/>
              </a:spcAft>
              <a:buNone/>
            </a:pPr>
            <a:r>
              <a:rPr lang="he-IL" sz="3000" b="1" dirty="0"/>
              <a:t>לחשוב</a:t>
            </a:r>
            <a:r>
              <a:rPr lang="he-IL" sz="3000" dirty="0"/>
              <a:t> על דברים שמטרידים אתכם </a:t>
            </a:r>
          </a:p>
          <a:p>
            <a:pPr marL="0" indent="0" algn="r" rtl="1">
              <a:spcBef>
                <a:spcPts val="1800"/>
              </a:spcBef>
              <a:spcAft>
                <a:spcPts val="3000"/>
              </a:spcAft>
              <a:buNone/>
            </a:pPr>
            <a:r>
              <a:rPr lang="he-IL" sz="3000" b="1" dirty="0"/>
              <a:t>להסתכל</a:t>
            </a:r>
            <a:r>
              <a:rPr lang="he-IL" sz="3000" dirty="0"/>
              <a:t> על איך דברים מתנהלים/קורים </a:t>
            </a:r>
          </a:p>
          <a:p>
            <a:pPr marL="0" indent="0" algn="r" rtl="1">
              <a:spcBef>
                <a:spcPts val="1800"/>
              </a:spcBef>
              <a:spcAft>
                <a:spcPts val="3000"/>
              </a:spcAft>
              <a:buNone/>
            </a:pPr>
            <a:r>
              <a:rPr lang="he-IL" sz="3000" b="1" dirty="0"/>
              <a:t>לשאול</a:t>
            </a:r>
            <a:r>
              <a:rPr lang="he-IL" sz="3000" dirty="0"/>
              <a:t> אנשים אחרים מה מטריד/מפריע/חסר להם </a:t>
            </a:r>
          </a:p>
          <a:p>
            <a:pPr marL="0" indent="0" algn="r" rtl="1">
              <a:spcBef>
                <a:spcPts val="1800"/>
              </a:spcBef>
              <a:spcAft>
                <a:spcPts val="3000"/>
              </a:spcAft>
              <a:buNone/>
            </a:pPr>
            <a:r>
              <a:rPr lang="he-IL" sz="3000" b="1" dirty="0"/>
              <a:t>לחשוב ביחד</a:t>
            </a:r>
            <a:r>
              <a:rPr lang="he-IL" sz="3000" dirty="0"/>
              <a:t> מה מטריד/מפריע/חסר לכם ולהבין מה בדיוק הבעיה וממה היא נובעת</a:t>
            </a:r>
          </a:p>
          <a:p>
            <a:pPr algn="r" rtl="1">
              <a:spcBef>
                <a:spcPts val="1800"/>
              </a:spcBef>
              <a:spcAft>
                <a:spcPts val="1800"/>
              </a:spcAft>
              <a:buFontTx/>
              <a:buChar char="•"/>
            </a:pP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152402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376F9A-81E4-4874-96BA-177E37144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המרצה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B470861-0329-4361-ADC1-FF005CA45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5799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A1CEE4-2AD9-467D-82A8-B6CFC329C912}"/>
              </a:ext>
            </a:extLst>
          </p:cNvPr>
          <p:cNvSpPr/>
          <p:nvPr/>
        </p:nvSpPr>
        <p:spPr>
          <a:xfrm>
            <a:off x="4429986" y="64059"/>
            <a:ext cx="3642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האם זו שאלה טובה?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5FB61188-2985-4AFA-BDD9-B53853C716EA}"/>
              </a:ext>
            </a:extLst>
          </p:cNvPr>
          <p:cNvSpPr txBox="1"/>
          <p:nvPr/>
        </p:nvSpPr>
        <p:spPr>
          <a:xfrm>
            <a:off x="3183774" y="2051308"/>
            <a:ext cx="6285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הבנתי </a:t>
            </a:r>
            <a:r>
              <a:rPr lang="he-IL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שיש לך בעיה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אז</a:t>
            </a:r>
            <a:r>
              <a:rPr kumimoji="0" lang="he-IL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חשבתי לעשות </a:t>
            </a:r>
            <a:r>
              <a:rPr lang="he-IL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את זה</a:t>
            </a:r>
            <a:endParaRPr kumimoji="0" lang="he-IL" sz="2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200" b="1" baseline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דעתך? האם היית רוצה את זה?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501B7EB-B8FA-4208-B406-A917F9C2BA25}"/>
              </a:ext>
            </a:extLst>
          </p:cNvPr>
          <p:cNvSpPr txBox="1"/>
          <p:nvPr/>
        </p:nvSpPr>
        <p:spPr>
          <a:xfrm>
            <a:off x="3183774" y="4079827"/>
            <a:ext cx="6285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בואו אספר לכם סיפור.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A1CEE4-2AD9-467D-82A8-B6CFC329C912}"/>
              </a:ext>
            </a:extLst>
          </p:cNvPr>
          <p:cNvSpPr/>
          <p:nvPr/>
        </p:nvSpPr>
        <p:spPr>
          <a:xfrm>
            <a:off x="5057481" y="58873"/>
            <a:ext cx="2537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זו שאלה טובה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5FB61188-2985-4AFA-BDD9-B53853C716EA}"/>
              </a:ext>
            </a:extLst>
          </p:cNvPr>
          <p:cNvSpPr txBox="1"/>
          <p:nvPr/>
        </p:nvSpPr>
        <p:spPr>
          <a:xfrm>
            <a:off x="3183774" y="2051308"/>
            <a:ext cx="6285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הכי מפריע לך בתחום מסוים?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הדבר שהכי</a:t>
            </a:r>
            <a:r>
              <a:rPr kumimoji="0" lang="he-IL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היית רוצה לפתור?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A1CEE4-2AD9-467D-82A8-B6CFC329C912}"/>
              </a:ext>
            </a:extLst>
          </p:cNvPr>
          <p:cNvSpPr/>
          <p:nvPr/>
        </p:nvSpPr>
        <p:spPr>
          <a:xfrm>
            <a:off x="3737654" y="0"/>
            <a:ext cx="5410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תרגיל ראשון – מה מפריע לכם?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5FB61188-2985-4AFA-BDD9-B53853C716EA}"/>
              </a:ext>
            </a:extLst>
          </p:cNvPr>
          <p:cNvSpPr txBox="1"/>
          <p:nvPr/>
        </p:nvSpPr>
        <p:spPr>
          <a:xfrm>
            <a:off x="2377441" y="2051308"/>
            <a:ext cx="8063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בואו נחשוב על משהו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שמפריע </a:t>
            </a: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לכם</a:t>
            </a:r>
            <a:r>
              <a:rPr kumimoji="0" lang="he-IL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45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6BB10880-C8E7-4712-A30B-463F94AA9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700" y="1363579"/>
            <a:ext cx="9004300" cy="5053263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1800"/>
              </a:spcBef>
              <a:spcAft>
                <a:spcPts val="1800"/>
              </a:spcAft>
              <a:buNone/>
            </a:pPr>
            <a:r>
              <a:rPr lang="he-IL" sz="3000" b="1" dirty="0"/>
              <a:t>לתאר</a:t>
            </a:r>
            <a:r>
              <a:rPr lang="he-IL" sz="3000" dirty="0"/>
              <a:t> את הבעיה </a:t>
            </a:r>
          </a:p>
          <a:p>
            <a:pPr marL="0" indent="0" algn="r" rtl="1">
              <a:spcBef>
                <a:spcPts val="1800"/>
              </a:spcBef>
              <a:spcAft>
                <a:spcPts val="1800"/>
              </a:spcAft>
              <a:buNone/>
            </a:pPr>
            <a:r>
              <a:rPr lang="he-IL" sz="3000" b="1" dirty="0"/>
              <a:t>להבין</a:t>
            </a:r>
            <a:r>
              <a:rPr lang="he-IL" sz="3000" dirty="0"/>
              <a:t> של מי בדיוק הבעיה</a:t>
            </a:r>
          </a:p>
          <a:p>
            <a:pPr marL="0" indent="0" algn="r" rtl="1">
              <a:spcBef>
                <a:spcPts val="1800"/>
              </a:spcBef>
              <a:spcAft>
                <a:spcPts val="1800"/>
              </a:spcAft>
              <a:buNone/>
            </a:pPr>
            <a:r>
              <a:rPr lang="he-IL" sz="3000" b="1" dirty="0"/>
              <a:t>למה</a:t>
            </a:r>
            <a:r>
              <a:rPr lang="he-IL" sz="3000" dirty="0"/>
              <a:t> הבעיה קיימת? </a:t>
            </a:r>
          </a:p>
          <a:p>
            <a:pPr marL="0" indent="0" algn="r" rtl="1">
              <a:spcBef>
                <a:spcPts val="1800"/>
              </a:spcBef>
              <a:spcAft>
                <a:spcPts val="1800"/>
              </a:spcAft>
              <a:buNone/>
            </a:pPr>
            <a:r>
              <a:rPr lang="he-IL" sz="3000" b="1" dirty="0"/>
              <a:t>להעריך</a:t>
            </a:r>
            <a:r>
              <a:rPr lang="he-IL" sz="3000" dirty="0"/>
              <a:t> כמה הבעיה גדולה</a:t>
            </a:r>
          </a:p>
          <a:p>
            <a:pPr marL="0" indent="0" algn="r" rtl="1">
              <a:spcBef>
                <a:spcPts val="1800"/>
              </a:spcBef>
              <a:spcAft>
                <a:spcPts val="1800"/>
              </a:spcAft>
              <a:buNone/>
            </a:pPr>
            <a:r>
              <a:rPr lang="he-IL" sz="3000" b="1" dirty="0"/>
              <a:t>לתכנן</a:t>
            </a:r>
            <a:r>
              <a:rPr lang="he-IL" sz="3000" dirty="0"/>
              <a:t> את הפתרון </a:t>
            </a:r>
          </a:p>
          <a:p>
            <a:pPr marL="0" indent="0" algn="r" rtl="1">
              <a:spcBef>
                <a:spcPts val="1800"/>
              </a:spcBef>
              <a:spcAft>
                <a:spcPts val="1800"/>
              </a:spcAft>
              <a:buNone/>
            </a:pPr>
            <a:r>
              <a:rPr lang="he-IL" sz="3000" b="1" dirty="0"/>
              <a:t>להעריך</a:t>
            </a:r>
            <a:r>
              <a:rPr lang="he-IL" sz="3000" dirty="0"/>
              <a:t> כמה קשה לפתח את הפתרון</a:t>
            </a:r>
          </a:p>
          <a:p>
            <a:pPr algn="r" rtl="1">
              <a:spcBef>
                <a:spcPts val="1800"/>
              </a:spcBef>
              <a:spcAft>
                <a:spcPts val="1800"/>
              </a:spcAft>
              <a:buFontTx/>
              <a:buChar char="•"/>
            </a:pPr>
            <a:endParaRPr lang="he-IL" sz="3000" dirty="0"/>
          </a:p>
          <a:p>
            <a:pPr algn="r" rtl="1">
              <a:spcBef>
                <a:spcPts val="1800"/>
              </a:spcBef>
              <a:spcAft>
                <a:spcPts val="1800"/>
              </a:spcAft>
              <a:buFontTx/>
              <a:buChar char="•"/>
            </a:pPr>
            <a:endParaRPr lang="he-IL" sz="3000" dirty="0"/>
          </a:p>
          <a:p>
            <a:pPr algn="r" rtl="1">
              <a:spcBef>
                <a:spcPts val="1800"/>
              </a:spcBef>
              <a:spcAft>
                <a:spcPts val="1800"/>
              </a:spcAft>
              <a:buFontTx/>
              <a:buChar char="•"/>
            </a:pPr>
            <a:endParaRPr lang="he-IL" sz="3000" dirty="0"/>
          </a:p>
        </p:txBody>
      </p:sp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A1CEE4-2AD9-467D-82A8-B6CFC329C912}"/>
              </a:ext>
            </a:extLst>
          </p:cNvPr>
          <p:cNvSpPr/>
          <p:nvPr/>
        </p:nvSpPr>
        <p:spPr>
          <a:xfrm>
            <a:off x="5723610" y="64059"/>
            <a:ext cx="2348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מציאת פתרון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4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9E58E79F-3436-4C94-8CE5-84581B5D0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648" y="699464"/>
            <a:ext cx="6038850" cy="6038850"/>
          </a:xfrm>
          <a:prstGeom prst="rect">
            <a:avLst/>
          </a:prstGeom>
        </p:spPr>
      </p:pic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A1CEE4-2AD9-467D-82A8-B6CFC329C912}"/>
              </a:ext>
            </a:extLst>
          </p:cNvPr>
          <p:cNvSpPr/>
          <p:nvPr/>
        </p:nvSpPr>
        <p:spPr>
          <a:xfrm>
            <a:off x="6096000" y="3745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משימה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59EC7FC-513B-4F6A-97E9-A613818535E7}"/>
              </a:ext>
            </a:extLst>
          </p:cNvPr>
          <p:cNvSpPr txBox="1">
            <a:spLocks/>
          </p:cNvSpPr>
          <p:nvPr/>
        </p:nvSpPr>
        <p:spPr>
          <a:xfrm>
            <a:off x="2018157" y="1516129"/>
            <a:ext cx="3063491" cy="4147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תנסו לחבר את 9 הנקודות עם 4 קווים ישרים שמחוברים אחד לשני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רמז- לחשוב מחוץ לקופסא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E3B7D14-9684-494C-A499-48C42F616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0" y="748537"/>
            <a:ext cx="6106093" cy="6106093"/>
          </a:xfrm>
          <a:prstGeom prst="rect">
            <a:avLst/>
          </a:prstGeom>
        </p:spPr>
      </p:pic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A1CEE4-2AD9-467D-82A8-B6CFC329C912}"/>
              </a:ext>
            </a:extLst>
          </p:cNvPr>
          <p:cNvSpPr/>
          <p:nvPr/>
        </p:nvSpPr>
        <p:spPr>
          <a:xfrm>
            <a:off x="6062336" y="37451"/>
            <a:ext cx="139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הפתרון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59EC7FC-513B-4F6A-97E9-A613818535E7}"/>
              </a:ext>
            </a:extLst>
          </p:cNvPr>
          <p:cNvSpPr txBox="1">
            <a:spLocks/>
          </p:cNvSpPr>
          <p:nvPr/>
        </p:nvSpPr>
        <p:spPr>
          <a:xfrm>
            <a:off x="2018157" y="1516129"/>
            <a:ext cx="3063491" cy="4147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2A1A00"/>
              </a:buClr>
              <a:buNone/>
              <a:defRPr/>
            </a:pPr>
            <a:r>
              <a:rPr lang="he-IL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לצאת</a:t>
            </a:r>
            <a:r>
              <a:rPr lang="he-IL" sz="3600" b="1" dirty="0">
                <a:solidFill>
                  <a:schemeClr val="tx1"/>
                </a:solidFill>
                <a:latin typeface="Gill Sans MT" panose="020B0502020104020203"/>
              </a:rPr>
              <a:t> מהקופסא…</a:t>
            </a:r>
          </a:p>
          <a:p>
            <a:pPr marL="0" lvl="0" indent="0" algn="ctr">
              <a:buClr>
                <a:srgbClr val="2A1A00"/>
              </a:buClr>
              <a:buNone/>
              <a:defRPr/>
            </a:pPr>
            <a:endParaRPr lang="he-IL" sz="3600" b="1" dirty="0">
              <a:solidFill>
                <a:schemeClr val="tx1"/>
              </a:solidFill>
              <a:latin typeface="Gill Sans MT" panose="020B0502020104020203"/>
            </a:endParaRPr>
          </a:p>
          <a:p>
            <a:pPr marL="0" lvl="0" indent="0" algn="ctr">
              <a:buClr>
                <a:srgbClr val="2A1A00"/>
              </a:buClr>
              <a:buNone/>
              <a:defRPr/>
            </a:pPr>
            <a:endParaRPr lang="he-IL" sz="3600" b="1" dirty="0">
              <a:solidFill>
                <a:schemeClr val="tx1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736332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A1CEE4-2AD9-467D-82A8-B6CFC329C912}"/>
              </a:ext>
            </a:extLst>
          </p:cNvPr>
          <p:cNvSpPr/>
          <p:nvPr/>
        </p:nvSpPr>
        <p:spPr>
          <a:xfrm>
            <a:off x="3460170" y="64059"/>
            <a:ext cx="4612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תרגיל אחרון – צורך ופתרון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A8D945DF-59F8-4078-990A-F269BE22B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" y="1363580"/>
            <a:ext cx="11076990" cy="1805998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1800"/>
              </a:spcBef>
              <a:spcAft>
                <a:spcPts val="1800"/>
              </a:spcAft>
              <a:buNone/>
            </a:pPr>
            <a:r>
              <a:rPr lang="he-IL" sz="3000" dirty="0"/>
              <a:t>תחשבו על בעיה שמציקה לכם בבית הספר/בחצר/בדרך</a:t>
            </a:r>
          </a:p>
          <a:p>
            <a:pPr marL="0" indent="0" algn="r" rtl="1">
              <a:spcBef>
                <a:spcPts val="1800"/>
              </a:spcBef>
              <a:spcAft>
                <a:spcPts val="1800"/>
              </a:spcAft>
              <a:buNone/>
            </a:pPr>
            <a:r>
              <a:rPr lang="he-IL" sz="3000" dirty="0"/>
              <a:t>תבדקו עם חברים שהבעיה הזו באמת מפריעה להם</a:t>
            </a:r>
          </a:p>
          <a:p>
            <a:pPr marL="0" indent="0" algn="r" rtl="1">
              <a:spcBef>
                <a:spcPts val="1800"/>
              </a:spcBef>
              <a:spcAft>
                <a:spcPts val="1800"/>
              </a:spcAft>
              <a:buNone/>
            </a:pPr>
            <a:r>
              <a:rPr lang="he-IL" sz="3000" dirty="0"/>
              <a:t>תחשבו על רעיונות שיפתרו את הבעיה</a:t>
            </a:r>
          </a:p>
          <a:p>
            <a:pPr marL="0" indent="0" algn="r" rtl="1">
              <a:spcBef>
                <a:spcPts val="1800"/>
              </a:spcBef>
              <a:spcAft>
                <a:spcPts val="1800"/>
              </a:spcAft>
              <a:buNone/>
            </a:pPr>
            <a:r>
              <a:rPr lang="he-IL" sz="3000" dirty="0"/>
              <a:t>תתכננו את תהליך העבודה</a:t>
            </a:r>
          </a:p>
        </p:txBody>
      </p:sp>
    </p:spTree>
    <p:extLst>
      <p:ext uri="{BB962C8B-B14F-4D97-AF65-F5344CB8AC3E}">
        <p14:creationId xmlns:p14="http://schemas.microsoft.com/office/powerpoint/2010/main" val="13661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0E98010-1B7E-49E6-B3EF-4A1F5E04EBFA}"/>
              </a:ext>
            </a:extLst>
          </p:cNvPr>
          <p:cNvSpPr/>
          <p:nvPr/>
        </p:nvSpPr>
        <p:spPr>
          <a:xfrm>
            <a:off x="1439815" y="4841465"/>
            <a:ext cx="9468695" cy="694270"/>
          </a:xfrm>
          <a:prstGeom prst="roundRect">
            <a:avLst/>
          </a:prstGeom>
          <a:noFill/>
          <a:ln>
            <a:solidFill>
              <a:srgbClr val="FCB215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A49A00-1E56-4CEB-AED6-8FEDC2EF1D96}"/>
              </a:ext>
            </a:extLst>
          </p:cNvPr>
          <p:cNvSpPr/>
          <p:nvPr/>
        </p:nvSpPr>
        <p:spPr>
          <a:xfrm>
            <a:off x="2060545" y="3005185"/>
            <a:ext cx="8200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תודה!</a:t>
            </a:r>
            <a:endParaRPr lang="x-none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3714A1C-B5A3-4DDB-A808-386AD7FD913E}"/>
              </a:ext>
            </a:extLst>
          </p:cNvPr>
          <p:cNvSpPr/>
          <p:nvPr/>
        </p:nvSpPr>
        <p:spPr>
          <a:xfrm>
            <a:off x="1535065" y="1545815"/>
            <a:ext cx="9468695" cy="694270"/>
          </a:xfrm>
          <a:prstGeom prst="roundRect">
            <a:avLst/>
          </a:prstGeom>
          <a:noFill/>
          <a:ln>
            <a:solidFill>
              <a:srgbClr val="FCB215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9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A1CEE4-2AD9-467D-82A8-B6CFC329C912}"/>
              </a:ext>
            </a:extLst>
          </p:cNvPr>
          <p:cNvSpPr/>
          <p:nvPr/>
        </p:nvSpPr>
        <p:spPr>
          <a:xfrm>
            <a:off x="4750953" y="58873"/>
            <a:ext cx="2839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זה יזמות?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4 Types of Entrepreneurship: Tips for Women in Business">
            <a:extLst>
              <a:ext uri="{FF2B5EF4-FFF2-40B4-BE49-F238E27FC236}">
                <a16:creationId xmlns:a16="http://schemas.microsoft.com/office/drawing/2014/main" id="{6C0E44E4-D6F9-4283-8A97-F2523903D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5"/>
          <a:stretch/>
        </p:blipFill>
        <p:spPr bwMode="auto">
          <a:xfrm>
            <a:off x="0" y="746063"/>
            <a:ext cx="12192000" cy="613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1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A1CEE4-2AD9-467D-82A8-B6CFC329C912}"/>
              </a:ext>
            </a:extLst>
          </p:cNvPr>
          <p:cNvSpPr/>
          <p:nvPr/>
        </p:nvSpPr>
        <p:spPr>
          <a:xfrm>
            <a:off x="1857532" y="58873"/>
            <a:ext cx="5732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יזמויות- לא רק סטארט אפ  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 descr="קטן, בינוני וbulbs בהיר גדול מעל התיבות">
            <a:extLst>
              <a:ext uri="{FF2B5EF4-FFF2-40B4-BE49-F238E27FC236}">
                <a16:creationId xmlns:a16="http://schemas.microsoft.com/office/drawing/2014/main" id="{48425A6F-013F-44B4-92CC-2D13E7A1B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648"/>
            <a:ext cx="12192000" cy="621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6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pic>
        <p:nvPicPr>
          <p:cNvPr id="3074" name="Picture 2" descr="מפת דרכים ישראל לטיולים">
            <a:extLst>
              <a:ext uri="{FF2B5EF4-FFF2-40B4-BE49-F238E27FC236}">
                <a16:creationId xmlns:a16="http://schemas.microsoft.com/office/drawing/2014/main" id="{0E75650F-36EA-45E6-8A63-31141B650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03" y="1610072"/>
            <a:ext cx="42862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תקלה נרחבת ב-Waze: הממשק שכח איך לדבר עברית | כלכליסט">
            <a:extLst>
              <a:ext uri="{FF2B5EF4-FFF2-40B4-BE49-F238E27FC236}">
                <a16:creationId xmlns:a16="http://schemas.microsoft.com/office/drawing/2014/main" id="{517B70CB-E07A-49AD-A10D-25740926D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22" y="1867247"/>
            <a:ext cx="4362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73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5" name="AutoShape 4" descr="מדרגות חירום במבני ציבור - מרק חידקל בע&amp;quot;מ">
            <a:extLst>
              <a:ext uri="{FF2B5EF4-FFF2-40B4-BE49-F238E27FC236}">
                <a16:creationId xmlns:a16="http://schemas.microsoft.com/office/drawing/2014/main" id="{7A48CFB2-2A4D-4C5F-9231-95B7968B68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08D3F0AE-D404-4980-B86C-98027F71D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767" y="1739105"/>
            <a:ext cx="4722755" cy="3141747"/>
          </a:xfrm>
          <a:prstGeom prst="rect">
            <a:avLst/>
          </a:prstGeom>
        </p:spPr>
      </p:pic>
      <p:pic>
        <p:nvPicPr>
          <p:cNvPr id="4104" name="Picture 8" descr="אחזקת מעליות השוואת מחירים - ועד בית, בצע השוואת אחזקת מעליות">
            <a:extLst>
              <a:ext uri="{FF2B5EF4-FFF2-40B4-BE49-F238E27FC236}">
                <a16:creationId xmlns:a16="http://schemas.microsoft.com/office/drawing/2014/main" id="{37D79DA7-643D-46C2-ABA9-A85F0D3A0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36" y="1739104"/>
            <a:ext cx="4188997" cy="314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6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pic>
        <p:nvPicPr>
          <p:cNvPr id="5122" name="Picture 2" descr="מאוורר רצפתי | Shufersal">
            <a:extLst>
              <a:ext uri="{FF2B5EF4-FFF2-40B4-BE49-F238E27FC236}">
                <a16:creationId xmlns:a16="http://schemas.microsoft.com/office/drawing/2014/main" id="{F50B6743-71DC-4605-B381-E039004EF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00" y="2400993"/>
            <a:ext cx="2678084" cy="267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איזה מזגן עדיף - אלקטרה או תדיראן? שאלנו 55 טכנאי מזגנים מומלצים!">
            <a:extLst>
              <a:ext uri="{FF2B5EF4-FFF2-40B4-BE49-F238E27FC236}">
                <a16:creationId xmlns:a16="http://schemas.microsoft.com/office/drawing/2014/main" id="{26231F59-04FB-4878-B8E1-795857FB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89" y="2599975"/>
            <a:ext cx="4635211" cy="275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20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pic>
        <p:nvPicPr>
          <p:cNvPr id="6146" name="Picture 2" descr="מחסני חשמל - EL-32 HDR HD ready ELCO LED טלויזיה 32&amp;#39;&amp;#39; אלקו דגם">
            <a:extLst>
              <a:ext uri="{FF2B5EF4-FFF2-40B4-BE49-F238E27FC236}">
                <a16:creationId xmlns:a16="http://schemas.microsoft.com/office/drawing/2014/main" id="{BEB903C5-048D-48AB-859C-B6E24BCE1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37" y="1688610"/>
            <a:ext cx="32480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טכנאי טלוויזיה מומלצים, תיקון טלויזיה - טוב תודה">
            <a:extLst>
              <a:ext uri="{FF2B5EF4-FFF2-40B4-BE49-F238E27FC236}">
                <a16:creationId xmlns:a16="http://schemas.microsoft.com/office/drawing/2014/main" id="{75589066-30B6-4E66-AEBD-B2BB52A4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62" y="2255607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0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1"/>
          <p:cNvSpPr txBox="1">
            <a:spLocks/>
          </p:cNvSpPr>
          <p:nvPr/>
        </p:nvSpPr>
        <p:spPr>
          <a:xfrm>
            <a:off x="10608784" y="6261934"/>
            <a:ext cx="1328539" cy="6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e-IL" sz="1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E70AA3-46E9-457B-9174-2DD35ACBF90A}"/>
              </a:ext>
            </a:extLst>
          </p:cNvPr>
          <p:cNvSpPr/>
          <p:nvPr/>
        </p:nvSpPr>
        <p:spPr>
          <a:xfrm>
            <a:off x="1151466" y="-43542"/>
            <a:ext cx="11040534" cy="789606"/>
          </a:xfrm>
          <a:prstGeom prst="rect">
            <a:avLst/>
          </a:prstGeom>
          <a:solidFill>
            <a:srgbClr val="00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A7631-E283-485B-9CFF-CA750A1E6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2019300"/>
            <a:ext cx="5519737" cy="3384926"/>
          </a:xfrm>
          <a:prstGeom prst="rect">
            <a:avLst/>
          </a:prstGeom>
        </p:spPr>
      </p:pic>
      <p:pic>
        <p:nvPicPr>
          <p:cNvPr id="7170" name="Picture 2" descr="נוסטלגיה אונליין - אתר הנוסטלגיה הישראלית">
            <a:extLst>
              <a:ext uri="{FF2B5EF4-FFF2-40B4-BE49-F238E27FC236}">
                <a16:creationId xmlns:a16="http://schemas.microsoft.com/office/drawing/2014/main" id="{21F1CEEE-F60C-4426-AEB4-2AA1E7D17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2019300"/>
            <a:ext cx="35718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1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תג">
  <a:themeElements>
    <a:clrScheme name="תג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תג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תג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תג</Template>
  <TotalTime>8333</TotalTime>
  <Words>790</Words>
  <Application>Microsoft Office PowerPoint</Application>
  <PresentationFormat>מסך רחב</PresentationFormat>
  <Paragraphs>146</Paragraphs>
  <Slides>27</Slides>
  <Notes>24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3" baseType="lpstr">
      <vt:lpstr>Arial</vt:lpstr>
      <vt:lpstr>Calibri</vt:lpstr>
      <vt:lpstr>Gill Sans MT</vt:lpstr>
      <vt:lpstr>Impact</vt:lpstr>
      <vt:lpstr>Tahoma</vt:lpstr>
      <vt:lpstr>תג</vt:lpstr>
      <vt:lpstr>מצגת של PowerPoint‏</vt:lpstr>
      <vt:lpstr>המרצה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</dc:creator>
  <cp:lastModifiedBy>Etgar</cp:lastModifiedBy>
  <cp:revision>764</cp:revision>
  <dcterms:created xsi:type="dcterms:W3CDTF">2018-07-11T05:31:50Z</dcterms:created>
  <dcterms:modified xsi:type="dcterms:W3CDTF">2022-04-09T13:40:30Z</dcterms:modified>
</cp:coreProperties>
</file>